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68" r:id="rId2"/>
    <p:sldId id="347" r:id="rId3"/>
    <p:sldId id="260" r:id="rId4"/>
    <p:sldId id="370" r:id="rId5"/>
    <p:sldId id="371" r:id="rId6"/>
    <p:sldId id="367" r:id="rId7"/>
    <p:sldId id="390" r:id="rId8"/>
    <p:sldId id="381" r:id="rId9"/>
    <p:sldId id="380" r:id="rId10"/>
    <p:sldId id="375" r:id="rId11"/>
    <p:sldId id="384" r:id="rId12"/>
    <p:sldId id="385" r:id="rId13"/>
    <p:sldId id="382" r:id="rId14"/>
    <p:sldId id="378" r:id="rId15"/>
    <p:sldId id="386" r:id="rId16"/>
    <p:sldId id="387" r:id="rId17"/>
    <p:sldId id="388" r:id="rId18"/>
    <p:sldId id="391" r:id="rId19"/>
    <p:sldId id="392" r:id="rId2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68451" autoAdjust="0"/>
  </p:normalViewPr>
  <p:slideViewPr>
    <p:cSldViewPr>
      <p:cViewPr varScale="1">
        <p:scale>
          <a:sx n="56" d="100"/>
          <a:sy n="56" d="100"/>
        </p:scale>
        <p:origin x="1637" y="53"/>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0" d="100"/>
          <a:sy n="70" d="100"/>
        </p:scale>
        <p:origin x="-143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9:00.009"/>
    </inkml:context>
    <inkml:brush xml:id="br0">
      <inkml:brushProperty name="width" value="0.34286" units="cm"/>
      <inkml:brushProperty name="height" value="0.34286" units="cm"/>
      <inkml:brushProperty name="color" value="#FFFFFF"/>
    </inkml:brush>
  </inkml:definitions>
  <inkml:trace contextRef="#ctx0" brushRef="#br0">1 0 8027,'0'0'0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904AB2-AE70-4311-A416-F1258E1A77C5}" type="datetimeFigureOut">
              <a:rPr lang="de-CH" smtClean="0"/>
              <a:t>15.11.2022</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5A13A-EF8A-45FC-900C-3A6A955B620F}" type="slidenum">
              <a:rPr lang="de-CH" smtClean="0"/>
              <a:t>‹Nr.›</a:t>
            </a:fld>
            <a:endParaRPr lang="de-CH"/>
          </a:p>
        </p:txBody>
      </p:sp>
    </p:spTree>
    <p:extLst>
      <p:ext uri="{BB962C8B-B14F-4D97-AF65-F5344CB8AC3E}">
        <p14:creationId xmlns:p14="http://schemas.microsoft.com/office/powerpoint/2010/main" val="351756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325A13A-EF8A-45FC-900C-3A6A955B620F}" type="slidenum">
              <a:rPr lang="de-CH" smtClean="0"/>
              <a:t>1</a:t>
            </a:fld>
            <a:endParaRPr lang="de-CH"/>
          </a:p>
        </p:txBody>
      </p:sp>
    </p:spTree>
    <p:extLst>
      <p:ext uri="{BB962C8B-B14F-4D97-AF65-F5344CB8AC3E}">
        <p14:creationId xmlns:p14="http://schemas.microsoft.com/office/powerpoint/2010/main" val="820136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latin typeface="Futura Md BT" panose="020B0602020204020303" pitchFamily="34" charset="0"/>
              </a:rPr>
              <a:t>Bei der Vorbereitung werden ebenfalls die Menschenrechtsplättchen gelegt. Sobald man ein Menschrecht für sein Dorf realisiert hat, kann man dieses über seinem Dorf «in den Himmel legen».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latin typeface="Futura Md BT" panose="020B0602020204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latin typeface="Futura Md BT" panose="020B0602020204020303" pitchFamily="34" charset="0"/>
              </a:rPr>
              <a:t>Zur Erinnerung: Es gewinnt, wer seinem Dorf die beste Zukunft ermöglicht indem die sechs Menschenrechte verwirklicht werden.</a:t>
            </a:r>
          </a:p>
          <a:p>
            <a:endParaRPr lang="de-DE" dirty="0"/>
          </a:p>
        </p:txBody>
      </p:sp>
      <p:sp>
        <p:nvSpPr>
          <p:cNvPr id="4" name="Foliennummernplatzhalter 3"/>
          <p:cNvSpPr>
            <a:spLocks noGrp="1"/>
          </p:cNvSpPr>
          <p:nvPr>
            <p:ph type="sldNum" sz="quarter" idx="10"/>
          </p:nvPr>
        </p:nvSpPr>
        <p:spPr/>
        <p:txBody>
          <a:bodyPr/>
          <a:lstStyle/>
          <a:p>
            <a:fld id="{F325A13A-EF8A-45FC-900C-3A6A955B620F}" type="slidenum">
              <a:rPr lang="de-CH" smtClean="0"/>
              <a:t>10</a:t>
            </a:fld>
            <a:endParaRPr lang="de-CH"/>
          </a:p>
        </p:txBody>
      </p:sp>
    </p:spTree>
    <p:extLst>
      <p:ext uri="{BB962C8B-B14F-4D97-AF65-F5344CB8AC3E}">
        <p14:creationId xmlns:p14="http://schemas.microsoft.com/office/powerpoint/2010/main" val="202001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Futura Md BT" panose="020B0602020204020303" pitchFamily="34" charset="0"/>
              </a:rPr>
              <a:t>Bei der Vorbereitung wird der graue Anzeigestein für den Marktpreis auf den Wert „10“ der Skala gelegt.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Futura Md BT" panose="020B0602020204020303" pitchFamily="34" charset="0"/>
              </a:rPr>
              <a:t>Die Preisänderungskarten werden vermischt und neben den Stapel mit den Ereigniskarten an den </a:t>
            </a:r>
            <a:r>
              <a:rPr lang="de-CH" sz="1200" dirty="0">
                <a:latin typeface="Futura Md BT" panose="020B0602020204020303" pitchFamily="34" charset="0"/>
              </a:rPr>
              <a:t>Rand der Spiellandschaft gelegt. Das Mischen wird wiederholt, sobald keine Preisänderungskarten mehr da sind.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latin typeface="Futura Md BT" panose="020B0602020204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latin typeface="Futura Md BT" panose="020B0602020204020303" pitchFamily="34" charset="0"/>
              </a:rPr>
              <a:t>Der Preis zu dem das Dorf sein Land an ein Bergbauunternehmen verkaufen kann, ändert laufend. Manchmal ist es sehr lukrativ Felder zu verkaufen und manchmal etwas weniger. Entscheidet sich das Dorf für einen Verkauf können maximal 5 Felder in einer Spielrunde verkauft werden. Steht der Preis bei 12 und das Dorf verkauft 5 Felder so erhält das Dorf 5*12=60 Punkte.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latin typeface="Futura Md BT" panose="020B0602020204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latin typeface="Futura Md BT" panose="020B0602020204020303" pitchFamily="34" charset="0"/>
              </a:rPr>
              <a:t>Achtung: die laufenden Preisänderungen für Erze </a:t>
            </a:r>
            <a:r>
              <a:rPr lang="de-CH" sz="1200" u="sng" dirty="0">
                <a:latin typeface="Futura Md BT" panose="020B0602020204020303" pitchFamily="34" charset="0"/>
              </a:rPr>
              <a:t>direkt verknüpft </a:t>
            </a:r>
            <a:r>
              <a:rPr lang="de-CH" sz="1200" dirty="0">
                <a:latin typeface="Futura Md BT" panose="020B0602020204020303" pitchFamily="34" charset="0"/>
              </a:rPr>
              <a:t>mit den erhaltenen Punkten für das Land </a:t>
            </a:r>
            <a:r>
              <a:rPr lang="de-CH" sz="1200" u="sng" dirty="0">
                <a:latin typeface="Futura Md BT" panose="020B0602020204020303" pitchFamily="34" charset="0"/>
              </a:rPr>
              <a:t>entsprechen NICHT der Realität</a:t>
            </a:r>
            <a:r>
              <a:rPr lang="de-CH" sz="1200" dirty="0">
                <a:latin typeface="Futura Md BT" panose="020B0602020204020303" pitchFamily="34" charset="0"/>
              </a:rPr>
              <a:t>! </a:t>
            </a:r>
            <a:br>
              <a:rPr lang="de-CH" sz="1200" dirty="0">
                <a:latin typeface="Futura Md BT" panose="020B0602020204020303" pitchFamily="34" charset="0"/>
              </a:rPr>
            </a:br>
            <a:r>
              <a:rPr lang="de-CH" sz="1200" dirty="0">
                <a:latin typeface="Futura Md BT" panose="020B0602020204020303" pitchFamily="34" charset="0"/>
              </a:rPr>
              <a:t>               Der Landpreis muss von den Landbesitzenden mit den Firmen </a:t>
            </a:r>
            <a:r>
              <a:rPr lang="de-CH" sz="1200" dirty="0" err="1">
                <a:latin typeface="Futura Md BT" panose="020B0602020204020303" pitchFamily="34" charset="0"/>
              </a:rPr>
              <a:t>ausgehandet</a:t>
            </a:r>
            <a:r>
              <a:rPr lang="de-CH" sz="1200" dirty="0">
                <a:latin typeface="Futura Md BT" panose="020B0602020204020303" pitchFamily="34" charset="0"/>
              </a:rPr>
              <a:t> werden. Dabei ist oft der Preis für landwirtschaftlich genutztes Land </a:t>
            </a:r>
            <a:br>
              <a:rPr lang="de-CH" sz="1200" dirty="0">
                <a:latin typeface="Futura Md BT" panose="020B0602020204020303" pitchFamily="34" charset="0"/>
              </a:rPr>
            </a:br>
            <a:r>
              <a:rPr lang="de-CH" sz="1200" dirty="0">
                <a:latin typeface="Futura Md BT" panose="020B0602020204020303" pitchFamily="34" charset="0"/>
              </a:rPr>
              <a:t>               die Referenz für den Landpreis und somit viel zu tief.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latin typeface="Futura Md BT" panose="020B0602020204020303" pitchFamily="34" charset="0"/>
            </a:endParaRPr>
          </a:p>
          <a:p>
            <a:endParaRPr lang="de-DE" dirty="0"/>
          </a:p>
        </p:txBody>
      </p:sp>
      <p:sp>
        <p:nvSpPr>
          <p:cNvPr id="4" name="Foliennummernplatzhalter 3"/>
          <p:cNvSpPr>
            <a:spLocks noGrp="1"/>
          </p:cNvSpPr>
          <p:nvPr>
            <p:ph type="sldNum" sz="quarter" idx="10"/>
          </p:nvPr>
        </p:nvSpPr>
        <p:spPr/>
        <p:txBody>
          <a:bodyPr/>
          <a:lstStyle/>
          <a:p>
            <a:fld id="{F325A13A-EF8A-45FC-900C-3A6A955B620F}" type="slidenum">
              <a:rPr lang="de-CH" smtClean="0"/>
              <a:t>11</a:t>
            </a:fld>
            <a:endParaRPr lang="de-CH"/>
          </a:p>
        </p:txBody>
      </p:sp>
    </p:spTree>
    <p:extLst>
      <p:ext uri="{BB962C8B-B14F-4D97-AF65-F5344CB8AC3E}">
        <p14:creationId xmlns:p14="http://schemas.microsoft.com/office/powerpoint/2010/main" val="977211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Futura Md BT" panose="020B0602020204020303" pitchFamily="34" charset="0"/>
              </a:rPr>
              <a:t>Mit den </a:t>
            </a:r>
            <a:r>
              <a:rPr lang="de-DE" sz="1200" dirty="0" err="1">
                <a:latin typeface="Futura Md BT" panose="020B0602020204020303" pitchFamily="34" charset="0"/>
              </a:rPr>
              <a:t>weissen</a:t>
            </a:r>
            <a:r>
              <a:rPr lang="de-DE" sz="1200" dirty="0">
                <a:latin typeface="Futura Md BT" panose="020B0602020204020303" pitchFamily="34" charset="0"/>
              </a:rPr>
              <a:t> Steinen kann man die Punkte zählen. Es gibt eine Zehner- und eine Einerkolonne. Zu Beginn stehen beide auf dem Wert „0“. Minuspunkte machen ist möglich. Sie werden mit dem roten Stein angezeigt, wenn dieser auf dem Minus platziert wird. Minuspunkte müssen jedoch doppelt kompensiert werden und solange man im Minus ist können keine Menschenrechte erworben werden.</a:t>
            </a:r>
          </a:p>
          <a:p>
            <a:endParaRPr lang="de-DE" dirty="0"/>
          </a:p>
        </p:txBody>
      </p:sp>
      <p:sp>
        <p:nvSpPr>
          <p:cNvPr id="4" name="Foliennummernplatzhalter 3"/>
          <p:cNvSpPr>
            <a:spLocks noGrp="1"/>
          </p:cNvSpPr>
          <p:nvPr>
            <p:ph type="sldNum" sz="quarter" idx="10"/>
          </p:nvPr>
        </p:nvSpPr>
        <p:spPr/>
        <p:txBody>
          <a:bodyPr/>
          <a:lstStyle/>
          <a:p>
            <a:fld id="{F325A13A-EF8A-45FC-900C-3A6A955B620F}" type="slidenum">
              <a:rPr lang="de-CH" smtClean="0"/>
              <a:t>12</a:t>
            </a:fld>
            <a:endParaRPr lang="de-CH"/>
          </a:p>
        </p:txBody>
      </p:sp>
    </p:spTree>
    <p:extLst>
      <p:ext uri="{BB962C8B-B14F-4D97-AF65-F5344CB8AC3E}">
        <p14:creationId xmlns:p14="http://schemas.microsoft.com/office/powerpoint/2010/main" val="3945153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Futura Md BT" panose="020B0602020204020303" pitchFamily="34" charset="0"/>
              </a:rPr>
              <a:t>Der grüne Stein legt man zu Beginn auch auf „0“ bei der unteren Skala. Es ist möglich Landwirtschaftsland nach dem Abbau von Bodenschätzen zurückzugewinnen. Dafür muss man keine Punkte hergeben, vergibt aber die Chance auf zusätzliche Punkte in dieser Runde.</a:t>
            </a:r>
            <a:endParaRPr lang="de-CH" sz="1200" dirty="0">
              <a:latin typeface="Futura Md BT" panose="020B0602020204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Futura Md BT" panose="020B0602020204020303" pitchFamily="34" charset="0"/>
              </a:rPr>
              <a:t>Renaturierte Felder gelten als naturbelassen und können wieder geerntet, aber kein zweites Mal an ein Bergbauunternehmen verkauft werden. Um dies nicht zu vergessen zählt man mit dem Stein die renaturierten Felder.</a:t>
            </a:r>
            <a:endParaRPr lang="de-CH" sz="1200" dirty="0">
              <a:latin typeface="Futura Md BT" panose="020B0602020204020303" pitchFamily="34" charset="0"/>
            </a:endParaRPr>
          </a:p>
          <a:p>
            <a:endParaRPr lang="de-DE" dirty="0"/>
          </a:p>
        </p:txBody>
      </p:sp>
      <p:sp>
        <p:nvSpPr>
          <p:cNvPr id="4" name="Foliennummernplatzhalter 3"/>
          <p:cNvSpPr>
            <a:spLocks noGrp="1"/>
          </p:cNvSpPr>
          <p:nvPr>
            <p:ph type="sldNum" sz="quarter" idx="10"/>
          </p:nvPr>
        </p:nvSpPr>
        <p:spPr/>
        <p:txBody>
          <a:bodyPr/>
          <a:lstStyle/>
          <a:p>
            <a:fld id="{F325A13A-EF8A-45FC-900C-3A6A955B620F}" type="slidenum">
              <a:rPr lang="de-CH" smtClean="0"/>
              <a:t>13</a:t>
            </a:fld>
            <a:endParaRPr lang="de-CH"/>
          </a:p>
        </p:txBody>
      </p:sp>
    </p:spTree>
    <p:extLst>
      <p:ext uri="{BB962C8B-B14F-4D97-AF65-F5344CB8AC3E}">
        <p14:creationId xmlns:p14="http://schemas.microsoft.com/office/powerpoint/2010/main" val="405734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MINANGA ist ein sehr informatives Spiel, aber nur, wenn man die Ereigniskarten sehr genau liest. Mit diesen Ereigniskarten bekommt das Spiel seine Dynamik und Strategien werden durcheinander gebracht.</a:t>
            </a:r>
          </a:p>
          <a:p>
            <a:r>
              <a:rPr lang="de-DE" dirty="0"/>
              <a:t>Zur Vorbereitung werden die spezifischen (6 Karten) und allgemeinen (je 12 Karten) Ereigniskarten gemischt.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Futura Md BT" panose="020B0602020204020303" pitchFamily="34" charset="0"/>
              </a:rPr>
              <a:t>Generell treten Ereignisse sofort ein und die beschriebene Handlung muss ausgeführt werden. Nur Vergünstigungen darf man behalten und später nutzen.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Futura Md BT" panose="020B0602020204020303" pitchFamily="34" charset="0"/>
              </a:rPr>
              <a:t>Manchmal muss kurz etwas gerechnet werden: Wir runden immer auf die nächste ganze Zahl.</a:t>
            </a:r>
          </a:p>
          <a:p>
            <a:endParaRPr lang="de-DE" dirty="0"/>
          </a:p>
        </p:txBody>
      </p:sp>
      <p:sp>
        <p:nvSpPr>
          <p:cNvPr id="4" name="Foliennummernplatzhalter 3"/>
          <p:cNvSpPr>
            <a:spLocks noGrp="1"/>
          </p:cNvSpPr>
          <p:nvPr>
            <p:ph type="sldNum" sz="quarter" idx="10"/>
          </p:nvPr>
        </p:nvSpPr>
        <p:spPr/>
        <p:txBody>
          <a:bodyPr/>
          <a:lstStyle/>
          <a:p>
            <a:fld id="{F325A13A-EF8A-45FC-900C-3A6A955B620F}" type="slidenum">
              <a:rPr lang="de-CH" smtClean="0"/>
              <a:t>14</a:t>
            </a:fld>
            <a:endParaRPr lang="de-CH"/>
          </a:p>
        </p:txBody>
      </p:sp>
    </p:spTree>
    <p:extLst>
      <p:ext uri="{BB962C8B-B14F-4D97-AF65-F5344CB8AC3E}">
        <p14:creationId xmlns:p14="http://schemas.microsoft.com/office/powerpoint/2010/main" val="4104927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latin typeface="Futura Md BT" panose="020B0602020204020303" pitchFamily="34" charset="0"/>
              </a:rPr>
              <a:t>Zur Erinnerung, folgendes wird vorbereitet:</a:t>
            </a:r>
          </a:p>
          <a:p>
            <a:r>
              <a:rPr lang="de-DE" sz="1200" dirty="0">
                <a:latin typeface="Futura Md BT" panose="020B0602020204020303" pitchFamily="34" charset="0"/>
              </a:rPr>
              <a:t>- Plättchen auflegen</a:t>
            </a:r>
          </a:p>
          <a:p>
            <a:r>
              <a:rPr lang="de-DE" sz="1200" dirty="0">
                <a:latin typeface="Futura Md BT" panose="020B0602020204020303" pitchFamily="34" charset="0"/>
              </a:rPr>
              <a:t>- Alle erhalten die 6 Preisänderungskarten und die 6 spezifischen Ereigniskarten </a:t>
            </a:r>
            <a:r>
              <a:rPr lang="de-CH" sz="1200" dirty="0">
                <a:latin typeface="Futura Md BT" panose="020B0602020204020303" pitchFamily="34" charset="0"/>
              </a:rPr>
              <a:t>ihres Bodenschatzes.</a:t>
            </a:r>
          </a:p>
          <a:p>
            <a:r>
              <a:rPr lang="de-DE" sz="1200" dirty="0">
                <a:latin typeface="Futura Md BT" panose="020B0602020204020303" pitchFamily="34" charset="0"/>
              </a:rPr>
              <a:t>- Allgemeinen Ereigniskarten werden gemischt und je 12 an die Mitspielenden verteilt.</a:t>
            </a:r>
          </a:p>
          <a:p>
            <a:r>
              <a:rPr lang="de-DE" sz="1200" dirty="0">
                <a:latin typeface="Futura Md BT" panose="020B0602020204020303" pitchFamily="34" charset="0"/>
              </a:rPr>
              <a:t>- Die 12 allgemeinen und die 6 spezifischen Ereigniskarten einer Spielerin vermischen und auf Rand legen</a:t>
            </a:r>
          </a:p>
          <a:p>
            <a:r>
              <a:rPr lang="de-DE" sz="1200" dirty="0">
                <a:latin typeface="Futura Md BT" panose="020B0602020204020303" pitchFamily="34" charset="0"/>
              </a:rPr>
              <a:t>- Steine platzieren</a:t>
            </a:r>
          </a:p>
          <a:p>
            <a:endParaRPr lang="de-DE" dirty="0"/>
          </a:p>
        </p:txBody>
      </p:sp>
      <p:sp>
        <p:nvSpPr>
          <p:cNvPr id="4" name="Foliennummernplatzhalter 3"/>
          <p:cNvSpPr>
            <a:spLocks noGrp="1"/>
          </p:cNvSpPr>
          <p:nvPr>
            <p:ph type="sldNum" sz="quarter" idx="10"/>
          </p:nvPr>
        </p:nvSpPr>
        <p:spPr/>
        <p:txBody>
          <a:bodyPr/>
          <a:lstStyle/>
          <a:p>
            <a:fld id="{F325A13A-EF8A-45FC-900C-3A6A955B620F}" type="slidenum">
              <a:rPr lang="de-CH" smtClean="0"/>
              <a:t>15</a:t>
            </a:fld>
            <a:endParaRPr lang="de-CH"/>
          </a:p>
        </p:txBody>
      </p:sp>
    </p:spTree>
    <p:extLst>
      <p:ext uri="{BB962C8B-B14F-4D97-AF65-F5344CB8AC3E}">
        <p14:creationId xmlns:p14="http://schemas.microsoft.com/office/powerpoint/2010/main" val="886445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Kurz und knapp: Jedes Dorf macht in jeder Spielrunde folgendes…</a:t>
            </a:r>
          </a:p>
          <a:p>
            <a:r>
              <a:rPr lang="de-CH" dirty="0"/>
              <a:t>Es hat dazu auch ein kleines Kärtchen in der </a:t>
            </a:r>
            <a:r>
              <a:rPr lang="de-CH" dirty="0" err="1"/>
              <a:t>Spielbox</a:t>
            </a:r>
            <a:r>
              <a:rPr lang="de-CH" dirty="0"/>
              <a:t>.</a:t>
            </a:r>
          </a:p>
        </p:txBody>
      </p:sp>
      <p:sp>
        <p:nvSpPr>
          <p:cNvPr id="4" name="Slide Number Placeholder 3"/>
          <p:cNvSpPr>
            <a:spLocks noGrp="1"/>
          </p:cNvSpPr>
          <p:nvPr>
            <p:ph type="sldNum" sz="quarter" idx="5"/>
          </p:nvPr>
        </p:nvSpPr>
        <p:spPr/>
        <p:txBody>
          <a:bodyPr/>
          <a:lstStyle/>
          <a:p>
            <a:fld id="{F325A13A-EF8A-45FC-900C-3A6A955B620F}" type="slidenum">
              <a:rPr lang="de-CH" smtClean="0"/>
              <a:t>16</a:t>
            </a:fld>
            <a:endParaRPr lang="de-CH"/>
          </a:p>
        </p:txBody>
      </p:sp>
    </p:spTree>
    <p:extLst>
      <p:ext uri="{BB962C8B-B14F-4D97-AF65-F5344CB8AC3E}">
        <p14:creationId xmlns:p14="http://schemas.microsoft.com/office/powerpoint/2010/main" val="1862521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Auswertung des Spiels, s. Anregungen Begleitheft für </a:t>
            </a:r>
            <a:r>
              <a:rPr lang="de-DE" dirty="0" err="1"/>
              <a:t>Lehrer:innen</a:t>
            </a:r>
            <a:endParaRPr lang="de-DE" dirty="0"/>
          </a:p>
        </p:txBody>
      </p:sp>
      <p:sp>
        <p:nvSpPr>
          <p:cNvPr id="4" name="Foliennummernplatzhalter 3"/>
          <p:cNvSpPr>
            <a:spLocks noGrp="1"/>
          </p:cNvSpPr>
          <p:nvPr>
            <p:ph type="sldNum" sz="quarter" idx="5"/>
          </p:nvPr>
        </p:nvSpPr>
        <p:spPr/>
        <p:txBody>
          <a:bodyPr/>
          <a:lstStyle/>
          <a:p>
            <a:fld id="{F325A13A-EF8A-45FC-900C-3A6A955B620F}" type="slidenum">
              <a:rPr lang="de-CH" smtClean="0"/>
              <a:t>17</a:t>
            </a:fld>
            <a:endParaRPr lang="de-CH"/>
          </a:p>
        </p:txBody>
      </p:sp>
    </p:spTree>
    <p:extLst>
      <p:ext uri="{BB962C8B-B14F-4D97-AF65-F5344CB8AC3E}">
        <p14:creationId xmlns:p14="http://schemas.microsoft.com/office/powerpoint/2010/main" val="3237912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Auswertung des Spiels, s. Anregungen Begleitheft für </a:t>
            </a:r>
            <a:r>
              <a:rPr lang="de-DE" dirty="0" err="1"/>
              <a:t>Lehrer:innen</a:t>
            </a:r>
            <a:endParaRPr lang="de-DE" dirty="0"/>
          </a:p>
        </p:txBody>
      </p:sp>
      <p:sp>
        <p:nvSpPr>
          <p:cNvPr id="4" name="Foliennummernplatzhalter 3"/>
          <p:cNvSpPr>
            <a:spLocks noGrp="1"/>
          </p:cNvSpPr>
          <p:nvPr>
            <p:ph type="sldNum" sz="quarter" idx="5"/>
          </p:nvPr>
        </p:nvSpPr>
        <p:spPr/>
        <p:txBody>
          <a:bodyPr/>
          <a:lstStyle/>
          <a:p>
            <a:fld id="{F325A13A-EF8A-45FC-900C-3A6A955B620F}" type="slidenum">
              <a:rPr lang="de-CH" smtClean="0"/>
              <a:t>18</a:t>
            </a:fld>
            <a:endParaRPr lang="de-CH"/>
          </a:p>
        </p:txBody>
      </p:sp>
    </p:spTree>
    <p:extLst>
      <p:ext uri="{BB962C8B-B14F-4D97-AF65-F5344CB8AC3E}">
        <p14:creationId xmlns:p14="http://schemas.microsoft.com/office/powerpoint/2010/main" val="2727545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Auswertung des Spiels, s. Anregungen Begleitheft für </a:t>
            </a:r>
            <a:r>
              <a:rPr lang="de-DE" dirty="0" err="1"/>
              <a:t>Lehrer:innen</a:t>
            </a:r>
            <a:endParaRPr lang="de-DE" dirty="0"/>
          </a:p>
          <a:p>
            <a:endParaRPr lang="de-DE" dirty="0"/>
          </a:p>
          <a:p>
            <a:r>
              <a:rPr lang="de-DE" dirty="0"/>
              <a:t>Achtung: eines der </a:t>
            </a:r>
            <a:r>
              <a:rPr lang="de-DE" dirty="0" err="1"/>
              <a:t>grossen</a:t>
            </a:r>
            <a:r>
              <a:rPr lang="de-DE" dirty="0"/>
              <a:t> Probleme der Dörfer ist, dass die Positionen der </a:t>
            </a:r>
            <a:r>
              <a:rPr lang="de-DE" dirty="0" err="1"/>
              <a:t>Bewohner:innen</a:t>
            </a:r>
            <a:r>
              <a:rPr lang="de-DE" dirty="0"/>
              <a:t> zum </a:t>
            </a:r>
            <a:r>
              <a:rPr lang="de-DE" dirty="0" err="1"/>
              <a:t>Berbgbau</a:t>
            </a:r>
            <a:r>
              <a:rPr lang="de-DE" dirty="0"/>
              <a:t> gegensätzlich sind – </a:t>
            </a:r>
          </a:p>
          <a:p>
            <a:r>
              <a:rPr lang="de-DE" dirty="0"/>
              <a:t>für oder gegen den Abbau der Erze.  Die Spaltung der Bevölkerung wird von den Bergbauunternehmen auch gezielt gefördert, mit Geschenken, Arbeit für Befürwortende, </a:t>
            </a:r>
            <a:r>
              <a:rPr lang="de-DE"/>
              <a:t>oder mit Drohungen </a:t>
            </a:r>
            <a:r>
              <a:rPr lang="de-DE" dirty="0"/>
              <a:t>gegen Gegnerinnen.</a:t>
            </a:r>
          </a:p>
        </p:txBody>
      </p:sp>
      <p:sp>
        <p:nvSpPr>
          <p:cNvPr id="4" name="Foliennummernplatzhalter 3"/>
          <p:cNvSpPr>
            <a:spLocks noGrp="1"/>
          </p:cNvSpPr>
          <p:nvPr>
            <p:ph type="sldNum" sz="quarter" idx="5"/>
          </p:nvPr>
        </p:nvSpPr>
        <p:spPr/>
        <p:txBody>
          <a:bodyPr/>
          <a:lstStyle/>
          <a:p>
            <a:fld id="{F325A13A-EF8A-45FC-900C-3A6A955B620F}" type="slidenum">
              <a:rPr lang="de-CH" smtClean="0"/>
              <a:t>19</a:t>
            </a:fld>
            <a:endParaRPr lang="de-CH"/>
          </a:p>
        </p:txBody>
      </p:sp>
    </p:spTree>
    <p:extLst>
      <p:ext uri="{BB962C8B-B14F-4D97-AF65-F5344CB8AC3E}">
        <p14:creationId xmlns:p14="http://schemas.microsoft.com/office/powerpoint/2010/main" val="204682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Minanga</a:t>
            </a:r>
            <a:r>
              <a:rPr lang="de-DE" dirty="0"/>
              <a:t> ist ein Strategie- und Lernspiel rund um die Herausforderungen beim Bergbau und den Kampf um Menschenrechte. Jede*r Spieler*in oder jedes Team entscheidet über die Zukunft eines Dorfes mit Bodenschätzen im Untergrund.</a:t>
            </a:r>
          </a:p>
        </p:txBody>
      </p:sp>
      <p:sp>
        <p:nvSpPr>
          <p:cNvPr id="4" name="Foliennummernplatzhalter 3"/>
          <p:cNvSpPr>
            <a:spLocks noGrp="1"/>
          </p:cNvSpPr>
          <p:nvPr>
            <p:ph type="sldNum" sz="quarter" idx="10"/>
          </p:nvPr>
        </p:nvSpPr>
        <p:spPr/>
        <p:txBody>
          <a:bodyPr/>
          <a:lstStyle/>
          <a:p>
            <a:fld id="{F325A13A-EF8A-45FC-900C-3A6A955B620F}" type="slidenum">
              <a:rPr lang="de-CH" smtClean="0"/>
              <a:t>2</a:t>
            </a:fld>
            <a:endParaRPr lang="de-CH"/>
          </a:p>
        </p:txBody>
      </p:sp>
    </p:spTree>
    <p:extLst>
      <p:ext uri="{BB962C8B-B14F-4D97-AF65-F5344CB8AC3E}">
        <p14:creationId xmlns:p14="http://schemas.microsoft.com/office/powerpoint/2010/main" val="2866476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Es gewinnt, wer zuerst alle sechs Menschrechte für sein Dorf realisieren kann.</a:t>
            </a:r>
          </a:p>
          <a:p>
            <a:r>
              <a:rPr lang="de-CH" dirty="0"/>
              <a:t>Ist die Zukunft des Dorfes mit Landwirtschaft oder mit Bergbau gesichert?</a:t>
            </a:r>
          </a:p>
        </p:txBody>
      </p:sp>
      <p:sp>
        <p:nvSpPr>
          <p:cNvPr id="4" name="Slide Number Placeholder 3"/>
          <p:cNvSpPr>
            <a:spLocks noGrp="1"/>
          </p:cNvSpPr>
          <p:nvPr>
            <p:ph type="sldNum" sz="quarter" idx="5"/>
          </p:nvPr>
        </p:nvSpPr>
        <p:spPr/>
        <p:txBody>
          <a:bodyPr/>
          <a:lstStyle/>
          <a:p>
            <a:fld id="{F325A13A-EF8A-45FC-900C-3A6A955B620F}" type="slidenum">
              <a:rPr lang="de-CH" smtClean="0"/>
              <a:t>3</a:t>
            </a:fld>
            <a:endParaRPr lang="de-CH"/>
          </a:p>
        </p:txBody>
      </p:sp>
    </p:spTree>
    <p:extLst>
      <p:ext uri="{BB962C8B-B14F-4D97-AF65-F5344CB8AC3E}">
        <p14:creationId xmlns:p14="http://schemas.microsoft.com/office/powerpoint/2010/main" val="240059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stehen 12 Dörfer mit Bodenschätzen zur Auswahl. Diese sind im Spiel jeweils auf der Vor- und Rückseite. Daher ist es nicht möglich, dass jemand mit Diamanten spielt und jemand anderes in der gleichen Runde mit Gold. In den Ländern, welche genannt werden, wird dieser Bodenschatz tatsächlich auch abgebaut.</a:t>
            </a:r>
          </a:p>
        </p:txBody>
      </p:sp>
      <p:sp>
        <p:nvSpPr>
          <p:cNvPr id="4" name="Foliennummernplatzhalter 3"/>
          <p:cNvSpPr>
            <a:spLocks noGrp="1"/>
          </p:cNvSpPr>
          <p:nvPr>
            <p:ph type="sldNum" sz="quarter" idx="10"/>
          </p:nvPr>
        </p:nvSpPr>
        <p:spPr/>
        <p:txBody>
          <a:bodyPr/>
          <a:lstStyle/>
          <a:p>
            <a:fld id="{F325A13A-EF8A-45FC-900C-3A6A955B620F}" type="slidenum">
              <a:rPr lang="de-CH" smtClean="0"/>
              <a:t>4</a:t>
            </a:fld>
            <a:endParaRPr lang="de-CH"/>
          </a:p>
        </p:txBody>
      </p:sp>
    </p:spTree>
    <p:extLst>
      <p:ext uri="{BB962C8B-B14F-4D97-AF65-F5344CB8AC3E}">
        <p14:creationId xmlns:p14="http://schemas.microsoft.com/office/powerpoint/2010/main" val="3190199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Futura Md BT" panose="020B0602020204020303" pitchFamily="34" charset="0"/>
              </a:rPr>
              <a:t>Jedes Dorf und damit auch jeder Bodenschatz hat seinen eigenen Charakter, was in den spezifischen Ereigniskarten und den Preisänderungskarten zum Ausdruck kommt. Dazu mehr später.</a:t>
            </a:r>
          </a:p>
          <a:p>
            <a:endParaRPr lang="de-DE" dirty="0"/>
          </a:p>
        </p:txBody>
      </p:sp>
      <p:sp>
        <p:nvSpPr>
          <p:cNvPr id="4" name="Foliennummernplatzhalter 3"/>
          <p:cNvSpPr>
            <a:spLocks noGrp="1"/>
          </p:cNvSpPr>
          <p:nvPr>
            <p:ph type="sldNum" sz="quarter" idx="10"/>
          </p:nvPr>
        </p:nvSpPr>
        <p:spPr/>
        <p:txBody>
          <a:bodyPr/>
          <a:lstStyle/>
          <a:p>
            <a:fld id="{F325A13A-EF8A-45FC-900C-3A6A955B620F}" type="slidenum">
              <a:rPr lang="de-CH" smtClean="0"/>
              <a:t>5</a:t>
            </a:fld>
            <a:endParaRPr lang="de-CH"/>
          </a:p>
        </p:txBody>
      </p:sp>
    </p:spTree>
    <p:extLst>
      <p:ext uri="{BB962C8B-B14F-4D97-AF65-F5344CB8AC3E}">
        <p14:creationId xmlns:p14="http://schemas.microsoft.com/office/powerpoint/2010/main" val="2282005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Man sieht neben den Häusern des Dorfes eine tiefe Grube mit nummerierten Feldchen. Zu Beginn des Spiels ist die Grube nicht zu sehen, denn in dem Dorf wurde noch kein Bergbau betrieben. Der Hügel ist noch grün, weil die Grube mit den Plättchen zugedeckt ist.</a:t>
            </a:r>
          </a:p>
        </p:txBody>
      </p:sp>
      <p:sp>
        <p:nvSpPr>
          <p:cNvPr id="4" name="Foliennummernplatzhalter 3"/>
          <p:cNvSpPr>
            <a:spLocks noGrp="1"/>
          </p:cNvSpPr>
          <p:nvPr>
            <p:ph type="sldNum" sz="quarter" idx="10"/>
          </p:nvPr>
        </p:nvSpPr>
        <p:spPr/>
        <p:txBody>
          <a:bodyPr/>
          <a:lstStyle/>
          <a:p>
            <a:fld id="{F325A13A-EF8A-45FC-900C-3A6A955B620F}" type="slidenum">
              <a:rPr lang="de-CH" smtClean="0"/>
              <a:t>6</a:t>
            </a:fld>
            <a:endParaRPr lang="de-CH"/>
          </a:p>
        </p:txBody>
      </p:sp>
    </p:spTree>
    <p:extLst>
      <p:ext uri="{BB962C8B-B14F-4D97-AF65-F5344CB8AC3E}">
        <p14:creationId xmlns:p14="http://schemas.microsoft.com/office/powerpoint/2010/main" val="2613572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Symbol oben links wiederholt sich auf allen dazugehörigen Spielelementen, wie Ereigniskarten, Plättchen, Preiskarten</a:t>
            </a:r>
          </a:p>
        </p:txBody>
      </p:sp>
      <p:sp>
        <p:nvSpPr>
          <p:cNvPr id="4" name="Foliennummernplatzhalter 3"/>
          <p:cNvSpPr>
            <a:spLocks noGrp="1"/>
          </p:cNvSpPr>
          <p:nvPr>
            <p:ph type="sldNum" sz="quarter" idx="10"/>
          </p:nvPr>
        </p:nvSpPr>
        <p:spPr/>
        <p:txBody>
          <a:bodyPr/>
          <a:lstStyle/>
          <a:p>
            <a:fld id="{F325A13A-EF8A-45FC-900C-3A6A955B620F}" type="slidenum">
              <a:rPr lang="de-CH" smtClean="0"/>
              <a:t>7</a:t>
            </a:fld>
            <a:endParaRPr lang="de-CH"/>
          </a:p>
        </p:txBody>
      </p:sp>
    </p:spTree>
    <p:extLst>
      <p:ext uri="{BB962C8B-B14F-4D97-AF65-F5344CB8AC3E}">
        <p14:creationId xmlns:p14="http://schemas.microsoft.com/office/powerpoint/2010/main" val="4138262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Zur Vorbereitung des Spiels werden die </a:t>
            </a:r>
            <a:r>
              <a:rPr lang="de-DE" sz="1200" dirty="0">
                <a:latin typeface="Futura Md BT" panose="020B0602020204020303" pitchFamily="34" charset="0"/>
              </a:rPr>
              <a:t>30 Land-Erz-Plättchen (Felder) mit der Land-Seite nach oben auf den nummerierten Quadraten in der Mitte der Spiellandschaft </a:t>
            </a:r>
            <a:r>
              <a:rPr lang="de-CH" sz="1200" dirty="0">
                <a:latin typeface="Futura Md BT" panose="020B0602020204020303" pitchFamily="34" charset="0"/>
              </a:rPr>
              <a:t>ausgelegt.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Wie bereits erwähnt, folgende Frage sollte man sich für sein Dorf stellen: Ist die Zukunft des Dorfes mit Landwirtschaft oder mit Bergbau gesichert?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Wenn Felder an das Bergbauunternehmen verkauft werden, so muss sich das finanziell lohnen, denn auf diesen Feldern kann für sehr lange Zeit nichts mehr angepflanzt und geerntet werden. Das Dorf bekommt zwar beim Verkauf eine grosse Summe Geld, doch das regelmässige Einkommen durch die Landwirtschaft geht dadurch verloren.</a:t>
            </a:r>
          </a:p>
          <a:p>
            <a:endParaRPr lang="de-DE" dirty="0"/>
          </a:p>
        </p:txBody>
      </p:sp>
      <p:sp>
        <p:nvSpPr>
          <p:cNvPr id="4" name="Foliennummernplatzhalter 3"/>
          <p:cNvSpPr>
            <a:spLocks noGrp="1"/>
          </p:cNvSpPr>
          <p:nvPr>
            <p:ph type="sldNum" sz="quarter" idx="10"/>
          </p:nvPr>
        </p:nvSpPr>
        <p:spPr/>
        <p:txBody>
          <a:bodyPr/>
          <a:lstStyle/>
          <a:p>
            <a:fld id="{F325A13A-EF8A-45FC-900C-3A6A955B620F}" type="slidenum">
              <a:rPr lang="de-CH" smtClean="0"/>
              <a:t>8</a:t>
            </a:fld>
            <a:endParaRPr lang="de-CH"/>
          </a:p>
        </p:txBody>
      </p:sp>
    </p:spTree>
    <p:extLst>
      <p:ext uri="{BB962C8B-B14F-4D97-AF65-F5344CB8AC3E}">
        <p14:creationId xmlns:p14="http://schemas.microsoft.com/office/powerpoint/2010/main" val="1190525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Entscheidet sich das Dorf für den Bergbau kann symbolisch das abgebaute Gold auf der Rückseite in den Tresor in der Tischmitte gelegt werden. Zum Vorschein kommt nun die Abbaugrube. Die kleinen Nummern helfen beim Zählen der übriggebliebenen Land-Plättchen, sofern man diese in der richtigen Reihenfolge wegnimmt.</a:t>
            </a:r>
          </a:p>
        </p:txBody>
      </p:sp>
      <p:sp>
        <p:nvSpPr>
          <p:cNvPr id="4" name="Foliennummernplatzhalter 3"/>
          <p:cNvSpPr>
            <a:spLocks noGrp="1"/>
          </p:cNvSpPr>
          <p:nvPr>
            <p:ph type="sldNum" sz="quarter" idx="10"/>
          </p:nvPr>
        </p:nvSpPr>
        <p:spPr/>
        <p:txBody>
          <a:bodyPr/>
          <a:lstStyle/>
          <a:p>
            <a:fld id="{F325A13A-EF8A-45FC-900C-3A6A955B620F}" type="slidenum">
              <a:rPr lang="de-CH" smtClean="0"/>
              <a:t>9</a:t>
            </a:fld>
            <a:endParaRPr lang="de-CH"/>
          </a:p>
        </p:txBody>
      </p:sp>
    </p:spTree>
    <p:extLst>
      <p:ext uri="{BB962C8B-B14F-4D97-AF65-F5344CB8AC3E}">
        <p14:creationId xmlns:p14="http://schemas.microsoft.com/office/powerpoint/2010/main" val="1394485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EA9AD6DE-7AC8-49DB-A365-03A0AF86E922}" type="datetimeFigureOut">
              <a:rPr lang="de-CH" smtClean="0"/>
              <a:t>15.11.2022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F9301F-D871-4289-826F-DB9EDCD9D4D1}" type="slidenum">
              <a:rPr lang="de-CH" smtClean="0"/>
              <a:t>‹Nr.›</a:t>
            </a:fld>
            <a:endParaRPr lang="de-CH"/>
          </a:p>
        </p:txBody>
      </p:sp>
    </p:spTree>
    <p:extLst>
      <p:ext uri="{BB962C8B-B14F-4D97-AF65-F5344CB8AC3E}">
        <p14:creationId xmlns:p14="http://schemas.microsoft.com/office/powerpoint/2010/main" val="367756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EA9AD6DE-7AC8-49DB-A365-03A0AF86E922}" type="datetimeFigureOut">
              <a:rPr lang="de-CH" smtClean="0"/>
              <a:t>15.11.2022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F9301F-D871-4289-826F-DB9EDCD9D4D1}" type="slidenum">
              <a:rPr lang="de-CH" smtClean="0"/>
              <a:t>‹Nr.›</a:t>
            </a:fld>
            <a:endParaRPr lang="de-CH"/>
          </a:p>
        </p:txBody>
      </p:sp>
    </p:spTree>
    <p:extLst>
      <p:ext uri="{BB962C8B-B14F-4D97-AF65-F5344CB8AC3E}">
        <p14:creationId xmlns:p14="http://schemas.microsoft.com/office/powerpoint/2010/main" val="360864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EA9AD6DE-7AC8-49DB-A365-03A0AF86E922}" type="datetimeFigureOut">
              <a:rPr lang="de-CH" smtClean="0"/>
              <a:t>15.11.2022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F9301F-D871-4289-826F-DB9EDCD9D4D1}" type="slidenum">
              <a:rPr lang="de-CH" smtClean="0"/>
              <a:t>‹Nr.›</a:t>
            </a:fld>
            <a:endParaRPr lang="de-CH"/>
          </a:p>
        </p:txBody>
      </p:sp>
    </p:spTree>
    <p:extLst>
      <p:ext uri="{BB962C8B-B14F-4D97-AF65-F5344CB8AC3E}">
        <p14:creationId xmlns:p14="http://schemas.microsoft.com/office/powerpoint/2010/main" val="9518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EA9AD6DE-7AC8-49DB-A365-03A0AF86E922}" type="datetimeFigureOut">
              <a:rPr lang="de-CH" smtClean="0"/>
              <a:t>15.11.2022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F9301F-D871-4289-826F-DB9EDCD9D4D1}" type="slidenum">
              <a:rPr lang="de-CH" smtClean="0"/>
              <a:t>‹Nr.›</a:t>
            </a:fld>
            <a:endParaRPr lang="de-CH"/>
          </a:p>
        </p:txBody>
      </p:sp>
    </p:spTree>
    <p:extLst>
      <p:ext uri="{BB962C8B-B14F-4D97-AF65-F5344CB8AC3E}">
        <p14:creationId xmlns:p14="http://schemas.microsoft.com/office/powerpoint/2010/main" val="342935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EA9AD6DE-7AC8-49DB-A365-03A0AF86E922}" type="datetimeFigureOut">
              <a:rPr lang="de-CH" smtClean="0"/>
              <a:t>15.11.2022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F9301F-D871-4289-826F-DB9EDCD9D4D1}" type="slidenum">
              <a:rPr lang="de-CH" smtClean="0"/>
              <a:t>‹Nr.›</a:t>
            </a:fld>
            <a:endParaRPr lang="de-CH"/>
          </a:p>
        </p:txBody>
      </p:sp>
    </p:spTree>
    <p:extLst>
      <p:ext uri="{BB962C8B-B14F-4D97-AF65-F5344CB8AC3E}">
        <p14:creationId xmlns:p14="http://schemas.microsoft.com/office/powerpoint/2010/main" val="74966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EA9AD6DE-7AC8-49DB-A365-03A0AF86E922}" type="datetimeFigureOut">
              <a:rPr lang="de-CH" smtClean="0"/>
              <a:t>15.11.2022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F9301F-D871-4289-826F-DB9EDCD9D4D1}" type="slidenum">
              <a:rPr lang="de-CH" smtClean="0"/>
              <a:t>‹Nr.›</a:t>
            </a:fld>
            <a:endParaRPr lang="de-CH"/>
          </a:p>
        </p:txBody>
      </p:sp>
    </p:spTree>
    <p:extLst>
      <p:ext uri="{BB962C8B-B14F-4D97-AF65-F5344CB8AC3E}">
        <p14:creationId xmlns:p14="http://schemas.microsoft.com/office/powerpoint/2010/main" val="159585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EA9AD6DE-7AC8-49DB-A365-03A0AF86E922}" type="datetimeFigureOut">
              <a:rPr lang="de-CH" smtClean="0"/>
              <a:t>15.11.2022</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BF9301F-D871-4289-826F-DB9EDCD9D4D1}" type="slidenum">
              <a:rPr lang="de-CH" smtClean="0"/>
              <a:t>‹Nr.›</a:t>
            </a:fld>
            <a:endParaRPr lang="de-CH"/>
          </a:p>
        </p:txBody>
      </p:sp>
    </p:spTree>
    <p:extLst>
      <p:ext uri="{BB962C8B-B14F-4D97-AF65-F5344CB8AC3E}">
        <p14:creationId xmlns:p14="http://schemas.microsoft.com/office/powerpoint/2010/main" val="279700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EA9AD6DE-7AC8-49DB-A365-03A0AF86E922}" type="datetimeFigureOut">
              <a:rPr lang="de-CH" smtClean="0"/>
              <a:t>15.11.2022</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BF9301F-D871-4289-826F-DB9EDCD9D4D1}" type="slidenum">
              <a:rPr lang="de-CH" smtClean="0"/>
              <a:t>‹Nr.›</a:t>
            </a:fld>
            <a:endParaRPr lang="de-CH"/>
          </a:p>
        </p:txBody>
      </p:sp>
    </p:spTree>
    <p:extLst>
      <p:ext uri="{BB962C8B-B14F-4D97-AF65-F5344CB8AC3E}">
        <p14:creationId xmlns:p14="http://schemas.microsoft.com/office/powerpoint/2010/main" val="11136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A9AD6DE-7AC8-49DB-A365-03A0AF86E922}" type="datetimeFigureOut">
              <a:rPr lang="de-CH" smtClean="0"/>
              <a:t>15.11.2022</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BF9301F-D871-4289-826F-DB9EDCD9D4D1}" type="slidenum">
              <a:rPr lang="de-CH" smtClean="0"/>
              <a:t>‹Nr.›</a:t>
            </a:fld>
            <a:endParaRPr lang="de-CH"/>
          </a:p>
        </p:txBody>
      </p:sp>
    </p:spTree>
    <p:extLst>
      <p:ext uri="{BB962C8B-B14F-4D97-AF65-F5344CB8AC3E}">
        <p14:creationId xmlns:p14="http://schemas.microsoft.com/office/powerpoint/2010/main" val="421195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A9AD6DE-7AC8-49DB-A365-03A0AF86E922}" type="datetimeFigureOut">
              <a:rPr lang="de-CH" smtClean="0"/>
              <a:t>15.11.2022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F9301F-D871-4289-826F-DB9EDCD9D4D1}" type="slidenum">
              <a:rPr lang="de-CH" smtClean="0"/>
              <a:t>‹Nr.›</a:t>
            </a:fld>
            <a:endParaRPr lang="de-CH"/>
          </a:p>
        </p:txBody>
      </p:sp>
    </p:spTree>
    <p:extLst>
      <p:ext uri="{BB962C8B-B14F-4D97-AF65-F5344CB8AC3E}">
        <p14:creationId xmlns:p14="http://schemas.microsoft.com/office/powerpoint/2010/main" val="106307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A9AD6DE-7AC8-49DB-A365-03A0AF86E922}" type="datetimeFigureOut">
              <a:rPr lang="de-CH" smtClean="0"/>
              <a:t>15.11.2022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F9301F-D871-4289-826F-DB9EDCD9D4D1}" type="slidenum">
              <a:rPr lang="de-CH" smtClean="0"/>
              <a:t>‹Nr.›</a:t>
            </a:fld>
            <a:endParaRPr lang="de-CH"/>
          </a:p>
        </p:txBody>
      </p:sp>
    </p:spTree>
    <p:extLst>
      <p:ext uri="{BB962C8B-B14F-4D97-AF65-F5344CB8AC3E}">
        <p14:creationId xmlns:p14="http://schemas.microsoft.com/office/powerpoint/2010/main" val="1175348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AD6DE-7AC8-49DB-A365-03A0AF86E922}" type="datetimeFigureOut">
              <a:rPr lang="de-CH" smtClean="0"/>
              <a:t>15.11.2022</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301F-D871-4289-826F-DB9EDCD9D4D1}" type="slidenum">
              <a:rPr lang="de-CH" smtClean="0"/>
              <a:t>‹Nr.›</a:t>
            </a:fld>
            <a:endParaRPr lang="de-CH"/>
          </a:p>
        </p:txBody>
      </p:sp>
    </p:spTree>
    <p:extLst>
      <p:ext uri="{BB962C8B-B14F-4D97-AF65-F5344CB8AC3E}">
        <p14:creationId xmlns:p14="http://schemas.microsoft.com/office/powerpoint/2010/main" val="4144050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ustomXml" Target="../ink/ink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4.jpeg"/><Relationship Id="rId7"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5.jpeg"/><Relationship Id="rId4" Type="http://schemas.openxmlformats.org/officeDocument/2006/relationships/image" Target="../media/image15.jpeg"/><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0528" y="0"/>
            <a:ext cx="9505056" cy="1470025"/>
          </a:xfrm>
        </p:spPr>
        <p:txBody>
          <a:bodyPr>
            <a:noAutofit/>
          </a:bodyPr>
          <a:lstStyle/>
          <a:p>
            <a:r>
              <a:rPr lang="de-CH" dirty="0">
                <a:latin typeface="Futura Md BT" panose="020B0602020204020303" pitchFamily="34" charset="0"/>
              </a:rPr>
              <a:t>MINANGA – ein Strategiespiel</a:t>
            </a:r>
          </a:p>
        </p:txBody>
      </p:sp>
      <p:sp>
        <p:nvSpPr>
          <p:cNvPr id="4" name="Untertitel 3"/>
          <p:cNvSpPr>
            <a:spLocks noGrp="1"/>
          </p:cNvSpPr>
          <p:nvPr>
            <p:ph type="subTitle" idx="1"/>
          </p:nvPr>
        </p:nvSpPr>
        <p:spPr/>
        <p:txBody>
          <a:bodyPr/>
          <a:lstStyle/>
          <a:p>
            <a:endParaRPr lang="de-DE" dirty="0"/>
          </a:p>
        </p:txBody>
      </p:sp>
      <p:sp>
        <p:nvSpPr>
          <p:cNvPr id="8" name="Rectangle 2">
            <a:extLst>
              <a:ext uri="{FF2B5EF4-FFF2-40B4-BE49-F238E27FC236}">
                <a16:creationId xmlns:a16="http://schemas.microsoft.com/office/drawing/2014/main" id="{8E16EBB3-E560-D04A-8DCE-8CB896E1214F}"/>
              </a:ext>
            </a:extLst>
          </p:cNvPr>
          <p:cNvSpPr>
            <a:spLocks noChangeArrowheads="1"/>
          </p:cNvSpPr>
          <p:nvPr/>
        </p:nvSpPr>
        <p:spPr bwMode="auto">
          <a:xfrm flipV="1">
            <a:off x="1098060" y="2286830"/>
            <a:ext cx="98816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5" name="Grafik 4">
            <a:extLst>
              <a:ext uri="{FF2B5EF4-FFF2-40B4-BE49-F238E27FC236}">
                <a16:creationId xmlns:a16="http://schemas.microsoft.com/office/drawing/2014/main" id="{6CD6C32E-DCB1-0348-BD79-B6C3F6654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79" y="1204145"/>
            <a:ext cx="7560839" cy="5364109"/>
          </a:xfrm>
          <a:prstGeom prst="rect">
            <a:avLst/>
          </a:prstGeom>
        </p:spPr>
      </p:pic>
    </p:spTree>
    <p:extLst>
      <p:ext uri="{BB962C8B-B14F-4D97-AF65-F5344CB8AC3E}">
        <p14:creationId xmlns:p14="http://schemas.microsoft.com/office/powerpoint/2010/main" val="4292924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0528" y="196285"/>
            <a:ext cx="9505056" cy="1470025"/>
          </a:xfrm>
        </p:spPr>
        <p:txBody>
          <a:bodyPr>
            <a:noAutofit/>
          </a:bodyPr>
          <a:lstStyle/>
          <a:p>
            <a:r>
              <a:rPr lang="de-CH" sz="4800" dirty="0">
                <a:latin typeface="Futura Md BT" panose="020B0602020204020303" pitchFamily="34" charset="0"/>
              </a:rPr>
              <a:t>Ziel: Menschenrechte im Dorf verwirklichen</a:t>
            </a:r>
          </a:p>
        </p:txBody>
      </p:sp>
      <p:sp>
        <p:nvSpPr>
          <p:cNvPr id="8" name="Rectangle 2">
            <a:extLst>
              <a:ext uri="{FF2B5EF4-FFF2-40B4-BE49-F238E27FC236}">
                <a16:creationId xmlns:a16="http://schemas.microsoft.com/office/drawing/2014/main" id="{8E16EBB3-E560-D04A-8DCE-8CB896E1214F}"/>
              </a:ext>
            </a:extLst>
          </p:cNvPr>
          <p:cNvSpPr>
            <a:spLocks noChangeArrowheads="1"/>
          </p:cNvSpPr>
          <p:nvPr/>
        </p:nvSpPr>
        <p:spPr bwMode="auto">
          <a:xfrm flipV="1">
            <a:off x="1098060" y="2286830"/>
            <a:ext cx="98816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5" name="Grafik 4" descr="Ein Bild, das Essen, Licht, grün, Gericht enthält.&#10;&#10;Automatisch generierte Beschreibung">
            <a:extLst>
              <a:ext uri="{FF2B5EF4-FFF2-40B4-BE49-F238E27FC236}">
                <a16:creationId xmlns:a16="http://schemas.microsoft.com/office/drawing/2014/main" id="{4389F563-5738-4A44-9014-5C13DFC5B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2026304"/>
            <a:ext cx="6439632" cy="4551000"/>
          </a:xfrm>
          <a:prstGeom prst="rect">
            <a:avLst/>
          </a:prstGeom>
        </p:spPr>
      </p:pic>
      <p:pic>
        <p:nvPicPr>
          <p:cNvPr id="4" name="Grafik 3" descr="Ein Bild, das Text, Rechner enthält.&#10;&#10;Automatisch generierte Beschreibung">
            <a:extLst>
              <a:ext uri="{FF2B5EF4-FFF2-40B4-BE49-F238E27FC236}">
                <a16:creationId xmlns:a16="http://schemas.microsoft.com/office/drawing/2014/main" id="{8EA28801-5F4D-D24B-A601-C99EC7614A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42" y="1888952"/>
            <a:ext cx="6846742" cy="4688352"/>
          </a:xfrm>
          <a:prstGeom prst="rect">
            <a:avLst/>
          </a:prstGeom>
        </p:spPr>
      </p:pic>
    </p:spTree>
    <p:extLst>
      <p:ext uri="{BB962C8B-B14F-4D97-AF65-F5344CB8AC3E}">
        <p14:creationId xmlns:p14="http://schemas.microsoft.com/office/powerpoint/2010/main" val="392412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0528" y="196285"/>
            <a:ext cx="9505056" cy="1470025"/>
          </a:xfrm>
        </p:spPr>
        <p:txBody>
          <a:bodyPr>
            <a:noAutofit/>
          </a:bodyPr>
          <a:lstStyle/>
          <a:p>
            <a:r>
              <a:rPr lang="de-CH" sz="4800" dirty="0">
                <a:latin typeface="Futura Md BT" panose="020B0602020204020303" pitchFamily="34" charset="0"/>
              </a:rPr>
              <a:t>Marktpreise für Bodenschätze ändern laufend</a:t>
            </a:r>
          </a:p>
        </p:txBody>
      </p:sp>
      <p:sp>
        <p:nvSpPr>
          <p:cNvPr id="8" name="Rectangle 2">
            <a:extLst>
              <a:ext uri="{FF2B5EF4-FFF2-40B4-BE49-F238E27FC236}">
                <a16:creationId xmlns:a16="http://schemas.microsoft.com/office/drawing/2014/main" id="{8E16EBB3-E560-D04A-8DCE-8CB896E1214F}"/>
              </a:ext>
            </a:extLst>
          </p:cNvPr>
          <p:cNvSpPr>
            <a:spLocks noChangeArrowheads="1"/>
          </p:cNvSpPr>
          <p:nvPr/>
        </p:nvSpPr>
        <p:spPr bwMode="auto">
          <a:xfrm flipV="1">
            <a:off x="1098060" y="2286830"/>
            <a:ext cx="98816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5" name="Grafik 4" descr="Ein Bild, das Essen, Licht, grün, Gericht enthält.&#10;&#10;Automatisch generierte Beschreibung">
            <a:extLst>
              <a:ext uri="{FF2B5EF4-FFF2-40B4-BE49-F238E27FC236}">
                <a16:creationId xmlns:a16="http://schemas.microsoft.com/office/drawing/2014/main" id="{4389F563-5738-4A44-9014-5C13DFC5B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395" y="1850019"/>
            <a:ext cx="7068463" cy="4995405"/>
          </a:xfrm>
          <a:prstGeom prst="rect">
            <a:avLst/>
          </a:prstGeom>
        </p:spPr>
      </p:pic>
      <p:pic>
        <p:nvPicPr>
          <p:cNvPr id="4" name="Grafik 3">
            <a:extLst>
              <a:ext uri="{FF2B5EF4-FFF2-40B4-BE49-F238E27FC236}">
                <a16:creationId xmlns:a16="http://schemas.microsoft.com/office/drawing/2014/main" id="{182FA85D-45EF-9F4E-AD58-99A42C1B11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01" t="4683" r="3916" b="8070"/>
          <a:stretch/>
        </p:blipFill>
        <p:spPr>
          <a:xfrm>
            <a:off x="30847" y="1710766"/>
            <a:ext cx="1152128" cy="1718234"/>
          </a:xfrm>
          <a:prstGeom prst="rect">
            <a:avLst/>
          </a:prstGeom>
        </p:spPr>
      </p:pic>
      <p:pic>
        <p:nvPicPr>
          <p:cNvPr id="12" name="Grafik 11" descr="Ein Bild, das Gericht enthält.&#10;&#10;Automatisch generierte Beschreibung">
            <a:extLst>
              <a:ext uri="{FF2B5EF4-FFF2-40B4-BE49-F238E27FC236}">
                <a16:creationId xmlns:a16="http://schemas.microsoft.com/office/drawing/2014/main" id="{F1F4EDA3-4FA8-4444-9DA0-7113FD8825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2" t="41731" r="77780" b="45997"/>
          <a:stretch/>
        </p:blipFill>
        <p:spPr>
          <a:xfrm>
            <a:off x="1259510" y="4525452"/>
            <a:ext cx="576064" cy="472054"/>
          </a:xfrm>
          <a:prstGeom prst="rect">
            <a:avLst/>
          </a:prstGeom>
        </p:spPr>
      </p:pic>
      <p:cxnSp>
        <p:nvCxnSpPr>
          <p:cNvPr id="6" name="Straight Arrow Connector 5">
            <a:extLst>
              <a:ext uri="{FF2B5EF4-FFF2-40B4-BE49-F238E27FC236}">
                <a16:creationId xmlns:a16="http://schemas.microsoft.com/office/drawing/2014/main" id="{5DFD45F8-D048-573B-3948-C615A01F9CF6}"/>
              </a:ext>
            </a:extLst>
          </p:cNvPr>
          <p:cNvCxnSpPr/>
          <p:nvPr/>
        </p:nvCxnSpPr>
        <p:spPr>
          <a:xfrm flipH="1">
            <a:off x="1547542" y="4013847"/>
            <a:ext cx="1152128" cy="7476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89B78A5-4C73-0FB9-24FA-9355916A2E02}"/>
              </a:ext>
            </a:extLst>
          </p:cNvPr>
          <p:cNvCxnSpPr/>
          <p:nvPr/>
        </p:nvCxnSpPr>
        <p:spPr>
          <a:xfrm flipH="1">
            <a:off x="876685" y="1958732"/>
            <a:ext cx="1152128" cy="7476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209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0528" y="196285"/>
            <a:ext cx="9505056" cy="1470025"/>
          </a:xfrm>
        </p:spPr>
        <p:txBody>
          <a:bodyPr>
            <a:noAutofit/>
          </a:bodyPr>
          <a:lstStyle/>
          <a:p>
            <a:r>
              <a:rPr lang="de-CH" sz="4800" dirty="0">
                <a:latin typeface="Futura Md BT" panose="020B0602020204020303" pitchFamily="34" charset="0"/>
              </a:rPr>
              <a:t>Punkte zählen</a:t>
            </a:r>
          </a:p>
        </p:txBody>
      </p:sp>
      <p:sp>
        <p:nvSpPr>
          <p:cNvPr id="8" name="Rectangle 2">
            <a:extLst>
              <a:ext uri="{FF2B5EF4-FFF2-40B4-BE49-F238E27FC236}">
                <a16:creationId xmlns:a16="http://schemas.microsoft.com/office/drawing/2014/main" id="{8E16EBB3-E560-D04A-8DCE-8CB896E1214F}"/>
              </a:ext>
            </a:extLst>
          </p:cNvPr>
          <p:cNvSpPr>
            <a:spLocks noChangeArrowheads="1"/>
          </p:cNvSpPr>
          <p:nvPr/>
        </p:nvSpPr>
        <p:spPr bwMode="auto">
          <a:xfrm flipV="1">
            <a:off x="1098060" y="2286830"/>
            <a:ext cx="98816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5" name="Grafik 4" descr="Ein Bild, das Essen, Licht, grün, Gericht enthält.&#10;&#10;Automatisch generierte Beschreibung">
            <a:extLst>
              <a:ext uri="{FF2B5EF4-FFF2-40B4-BE49-F238E27FC236}">
                <a16:creationId xmlns:a16="http://schemas.microsoft.com/office/drawing/2014/main" id="{4389F563-5738-4A44-9014-5C13DFC5B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68" y="1412776"/>
            <a:ext cx="7068463" cy="4995405"/>
          </a:xfrm>
          <a:prstGeom prst="rect">
            <a:avLst/>
          </a:prstGeom>
        </p:spPr>
      </p:pic>
      <p:pic>
        <p:nvPicPr>
          <p:cNvPr id="16" name="Grafik 15" descr="Ein Bild, das Text, Licht enthält.&#10;&#10;Automatisch generierte Beschreibung">
            <a:extLst>
              <a:ext uri="{FF2B5EF4-FFF2-40B4-BE49-F238E27FC236}">
                <a16:creationId xmlns:a16="http://schemas.microsoft.com/office/drawing/2014/main" id="{8D4B1AC0-1EBD-B04D-9389-397F2A3944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801" t="74289" b="7414"/>
          <a:stretch/>
        </p:blipFill>
        <p:spPr>
          <a:xfrm>
            <a:off x="7004781" y="5589240"/>
            <a:ext cx="1140399" cy="577211"/>
          </a:xfrm>
          <a:prstGeom prst="rect">
            <a:avLst/>
          </a:prstGeom>
        </p:spPr>
      </p:pic>
      <mc:AlternateContent xmlns:mc="http://schemas.openxmlformats.org/markup-compatibility/2006" xmlns:p14="http://schemas.microsoft.com/office/powerpoint/2010/main">
        <mc:Choice Requires="p14">
          <p:contentPart p14:bwMode="auto" r:id="rId5">
            <p14:nvContentPartPr>
              <p14:cNvPr id="20" name="Freihand 19">
                <a:extLst>
                  <a:ext uri="{FF2B5EF4-FFF2-40B4-BE49-F238E27FC236}">
                    <a16:creationId xmlns:a16="http://schemas.microsoft.com/office/drawing/2014/main" id="{9E2D37CE-E9E7-09AE-3CCA-A72AC19A6F6F}"/>
                  </a:ext>
                </a:extLst>
              </p14:cNvPr>
              <p14:cNvContentPartPr/>
              <p14:nvPr/>
            </p14:nvContentPartPr>
            <p14:xfrm>
              <a:off x="4180971" y="4855234"/>
              <a:ext cx="360" cy="360"/>
            </p14:xfrm>
          </p:contentPart>
        </mc:Choice>
        <mc:Fallback xmlns="">
          <p:pic>
            <p:nvPicPr>
              <p:cNvPr id="20" name="Freihand 19">
                <a:extLst>
                  <a:ext uri="{FF2B5EF4-FFF2-40B4-BE49-F238E27FC236}">
                    <a16:creationId xmlns:a16="http://schemas.microsoft.com/office/drawing/2014/main" id="{9E2D37CE-E9E7-09AE-3CCA-A72AC19A6F6F}"/>
                  </a:ext>
                </a:extLst>
              </p:cNvPr>
              <p:cNvPicPr/>
              <p:nvPr/>
            </p:nvPicPr>
            <p:blipFill>
              <a:blip r:embed="rId7"/>
              <a:stretch>
                <a:fillRect/>
              </a:stretch>
            </p:blipFill>
            <p:spPr>
              <a:xfrm>
                <a:off x="4119411" y="4793674"/>
                <a:ext cx="123480" cy="123480"/>
              </a:xfrm>
              <a:prstGeom prst="rect">
                <a:avLst/>
              </a:prstGeom>
            </p:spPr>
          </p:pic>
        </mc:Fallback>
      </mc:AlternateContent>
      <p:pic>
        <p:nvPicPr>
          <p:cNvPr id="4" name="Grafik 15" descr="Ein Bild, das Text, Licht enthält.&#10;&#10;Automatisch generierte Beschreibung">
            <a:extLst>
              <a:ext uri="{FF2B5EF4-FFF2-40B4-BE49-F238E27FC236}">
                <a16:creationId xmlns:a16="http://schemas.microsoft.com/office/drawing/2014/main" id="{2C8AB637-31C6-1BD7-033F-B0DA6BA1FB2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898" t="6330" r="4797" b="79074"/>
          <a:stretch/>
        </p:blipFill>
        <p:spPr>
          <a:xfrm>
            <a:off x="8211323" y="3473890"/>
            <a:ext cx="504056" cy="460472"/>
          </a:xfrm>
          <a:prstGeom prst="rect">
            <a:avLst/>
          </a:prstGeom>
        </p:spPr>
      </p:pic>
      <p:cxnSp>
        <p:nvCxnSpPr>
          <p:cNvPr id="6" name="Straight Arrow Connector 5">
            <a:extLst>
              <a:ext uri="{FF2B5EF4-FFF2-40B4-BE49-F238E27FC236}">
                <a16:creationId xmlns:a16="http://schemas.microsoft.com/office/drawing/2014/main" id="{157FA95D-9B23-938F-E499-158D229744D3}"/>
              </a:ext>
            </a:extLst>
          </p:cNvPr>
          <p:cNvCxnSpPr>
            <a:cxnSpLocks/>
          </p:cNvCxnSpPr>
          <p:nvPr/>
        </p:nvCxnSpPr>
        <p:spPr>
          <a:xfrm>
            <a:off x="7004781" y="2467380"/>
            <a:ext cx="1296144" cy="10801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547E160-FD2D-7C53-D30D-A8B401BCCE10}"/>
              </a:ext>
            </a:extLst>
          </p:cNvPr>
          <p:cNvCxnSpPr>
            <a:cxnSpLocks/>
          </p:cNvCxnSpPr>
          <p:nvPr/>
        </p:nvCxnSpPr>
        <p:spPr>
          <a:xfrm>
            <a:off x="6028390" y="4638133"/>
            <a:ext cx="1296144" cy="10801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38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0528" y="196285"/>
            <a:ext cx="9505056" cy="1470025"/>
          </a:xfrm>
        </p:spPr>
        <p:txBody>
          <a:bodyPr>
            <a:noAutofit/>
          </a:bodyPr>
          <a:lstStyle/>
          <a:p>
            <a:r>
              <a:rPr lang="de-CH" sz="4800" dirty="0">
                <a:latin typeface="Futura Md BT" panose="020B0602020204020303" pitchFamily="34" charset="0"/>
              </a:rPr>
              <a:t>Landwirtschaftsfelder zurückgewinnen/renaturieren</a:t>
            </a:r>
            <a:endParaRPr lang="de-CH" sz="4800" dirty="0">
              <a:solidFill>
                <a:srgbClr val="C00000"/>
              </a:solidFill>
            </a:endParaRPr>
          </a:p>
        </p:txBody>
      </p:sp>
      <p:sp>
        <p:nvSpPr>
          <p:cNvPr id="8" name="Rectangle 2">
            <a:extLst>
              <a:ext uri="{FF2B5EF4-FFF2-40B4-BE49-F238E27FC236}">
                <a16:creationId xmlns:a16="http://schemas.microsoft.com/office/drawing/2014/main" id="{8E16EBB3-E560-D04A-8DCE-8CB896E1214F}"/>
              </a:ext>
            </a:extLst>
          </p:cNvPr>
          <p:cNvSpPr>
            <a:spLocks noChangeArrowheads="1"/>
          </p:cNvSpPr>
          <p:nvPr/>
        </p:nvSpPr>
        <p:spPr bwMode="auto">
          <a:xfrm flipV="1">
            <a:off x="1098060" y="2286830"/>
            <a:ext cx="98816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pSp>
        <p:nvGrpSpPr>
          <p:cNvPr id="11" name="Group 10">
            <a:extLst>
              <a:ext uri="{FF2B5EF4-FFF2-40B4-BE49-F238E27FC236}">
                <a16:creationId xmlns:a16="http://schemas.microsoft.com/office/drawing/2014/main" id="{2CCC95CC-A8EB-5B41-4711-4E98CA80DEC3}"/>
              </a:ext>
            </a:extLst>
          </p:cNvPr>
          <p:cNvGrpSpPr/>
          <p:nvPr/>
        </p:nvGrpSpPr>
        <p:grpSpPr>
          <a:xfrm>
            <a:off x="1098060" y="1666310"/>
            <a:ext cx="7068463" cy="4995405"/>
            <a:chOff x="1129517" y="1412776"/>
            <a:chExt cx="7068463" cy="4995405"/>
          </a:xfrm>
        </p:grpSpPr>
        <p:pic>
          <p:nvPicPr>
            <p:cNvPr id="5" name="Grafik 4" descr="Ein Bild, das Essen, Licht, grün, Gericht enthält.&#10;&#10;Automatisch generierte Beschreibung">
              <a:extLst>
                <a:ext uri="{FF2B5EF4-FFF2-40B4-BE49-F238E27FC236}">
                  <a16:creationId xmlns:a16="http://schemas.microsoft.com/office/drawing/2014/main" id="{4389F563-5738-4A44-9014-5C13DFC5B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17" y="1412776"/>
              <a:ext cx="7068463" cy="4995405"/>
            </a:xfrm>
            <a:prstGeom prst="rect">
              <a:avLst/>
            </a:prstGeom>
          </p:spPr>
        </p:pic>
        <p:pic>
          <p:nvPicPr>
            <p:cNvPr id="6" name="Grafik 17" descr="Ein Bild, das Text enthält.&#10;&#10;Automatisch generierte Beschreibung">
              <a:extLst>
                <a:ext uri="{FF2B5EF4-FFF2-40B4-BE49-F238E27FC236}">
                  <a16:creationId xmlns:a16="http://schemas.microsoft.com/office/drawing/2014/main" id="{A84D6CC0-4078-3F40-6290-091BCFB103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642" t="55110" r="68459" b="21312"/>
            <a:stretch/>
          </p:blipFill>
          <p:spPr>
            <a:xfrm>
              <a:off x="2478786" y="5589240"/>
              <a:ext cx="579385" cy="644432"/>
            </a:xfrm>
            <a:prstGeom prst="rect">
              <a:avLst/>
            </a:prstGeom>
          </p:spPr>
        </p:pic>
        <p:pic>
          <p:nvPicPr>
            <p:cNvPr id="7" name="Grafik 8">
              <a:extLst>
                <a:ext uri="{FF2B5EF4-FFF2-40B4-BE49-F238E27FC236}">
                  <a16:creationId xmlns:a16="http://schemas.microsoft.com/office/drawing/2014/main" id="{D393E284-FCD6-3446-15DD-E8E93544ACBC}"/>
                </a:ext>
              </a:extLst>
            </p:cNvPr>
            <p:cNvPicPr>
              <a:picLocks noChangeAspect="1"/>
            </p:cNvPicPr>
            <p:nvPr/>
          </p:nvPicPr>
          <p:blipFill rotWithShape="1">
            <a:blip r:embed="rId5"/>
            <a:srcRect l="26046" t="5686" r="14060" b="76567"/>
            <a:stretch/>
          </p:blipFill>
          <p:spPr>
            <a:xfrm>
              <a:off x="3707903" y="3068960"/>
              <a:ext cx="2160241" cy="480080"/>
            </a:xfrm>
            <a:prstGeom prst="rect">
              <a:avLst/>
            </a:prstGeom>
          </p:spPr>
        </p:pic>
        <p:cxnSp>
          <p:nvCxnSpPr>
            <p:cNvPr id="9" name="Straight Arrow Connector 8">
              <a:extLst>
                <a:ext uri="{FF2B5EF4-FFF2-40B4-BE49-F238E27FC236}">
                  <a16:creationId xmlns:a16="http://schemas.microsoft.com/office/drawing/2014/main" id="{1165D6E7-D066-2724-4A75-89DB7F91BFBF}"/>
                </a:ext>
              </a:extLst>
            </p:cNvPr>
            <p:cNvCxnSpPr>
              <a:cxnSpLocks/>
            </p:cNvCxnSpPr>
            <p:nvPr/>
          </p:nvCxnSpPr>
          <p:spPr>
            <a:xfrm>
              <a:off x="2505359" y="2221050"/>
              <a:ext cx="1296144" cy="10801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359FA98-8C2F-7ECA-43FB-479EF416A47C}"/>
                </a:ext>
              </a:extLst>
            </p:cNvPr>
            <p:cNvCxnSpPr>
              <a:cxnSpLocks/>
            </p:cNvCxnSpPr>
            <p:nvPr/>
          </p:nvCxnSpPr>
          <p:spPr>
            <a:xfrm>
              <a:off x="1242806" y="4620619"/>
              <a:ext cx="1296144" cy="10801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8466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8E16EBB3-E560-D04A-8DCE-8CB896E1214F}"/>
              </a:ext>
            </a:extLst>
          </p:cNvPr>
          <p:cNvSpPr>
            <a:spLocks noChangeArrowheads="1"/>
          </p:cNvSpPr>
          <p:nvPr/>
        </p:nvSpPr>
        <p:spPr bwMode="auto">
          <a:xfrm flipV="1">
            <a:off x="1098060" y="2286830"/>
            <a:ext cx="98816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5" name="Grafik 4" descr="Ein Bild, das Essen, Licht, grün, Gericht enthält.&#10;&#10;Automatisch generierte Beschreibung">
            <a:extLst>
              <a:ext uri="{FF2B5EF4-FFF2-40B4-BE49-F238E27FC236}">
                <a16:creationId xmlns:a16="http://schemas.microsoft.com/office/drawing/2014/main" id="{4389F563-5738-4A44-9014-5C13DFC5B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17" y="1412776"/>
            <a:ext cx="7068463" cy="4995405"/>
          </a:xfrm>
          <a:prstGeom prst="rect">
            <a:avLst/>
          </a:prstGeom>
        </p:spPr>
      </p:pic>
      <p:sp>
        <p:nvSpPr>
          <p:cNvPr id="9" name="Titel 1">
            <a:extLst>
              <a:ext uri="{FF2B5EF4-FFF2-40B4-BE49-F238E27FC236}">
                <a16:creationId xmlns:a16="http://schemas.microsoft.com/office/drawing/2014/main" id="{A1F06C45-CA19-5A4B-8236-F0BA192A8CF6}"/>
              </a:ext>
            </a:extLst>
          </p:cNvPr>
          <p:cNvSpPr txBox="1">
            <a:spLocks/>
          </p:cNvSpPr>
          <p:nvPr/>
        </p:nvSpPr>
        <p:spPr>
          <a:xfrm>
            <a:off x="283026" y="507627"/>
            <a:ext cx="8730476" cy="6727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CH" sz="4800" dirty="0">
                <a:latin typeface="Futura Md BT" panose="020B0602020204020303" pitchFamily="34" charset="0"/>
              </a:rPr>
              <a:t>Es passieren Ereignisse!</a:t>
            </a:r>
            <a:endParaRPr lang="de-CH" sz="4800" dirty="0">
              <a:solidFill>
                <a:srgbClr val="C00000"/>
              </a:solidFill>
            </a:endParaRPr>
          </a:p>
        </p:txBody>
      </p:sp>
      <p:pic>
        <p:nvPicPr>
          <p:cNvPr id="11" name="Grafik 10">
            <a:extLst>
              <a:ext uri="{FF2B5EF4-FFF2-40B4-BE49-F238E27FC236}">
                <a16:creationId xmlns:a16="http://schemas.microsoft.com/office/drawing/2014/main" id="{599A5721-899B-A445-AE37-A5DE6C68F2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09" t="3777" r="3947" b="7302"/>
          <a:stretch/>
        </p:blipFill>
        <p:spPr>
          <a:xfrm>
            <a:off x="4499992" y="4973827"/>
            <a:ext cx="2376263" cy="1698515"/>
          </a:xfrm>
          <a:prstGeom prst="rect">
            <a:avLst/>
          </a:prstGeom>
        </p:spPr>
      </p:pic>
      <p:cxnSp>
        <p:nvCxnSpPr>
          <p:cNvPr id="3" name="Straight Arrow Connector 2">
            <a:extLst>
              <a:ext uri="{FF2B5EF4-FFF2-40B4-BE49-F238E27FC236}">
                <a16:creationId xmlns:a16="http://schemas.microsoft.com/office/drawing/2014/main" id="{CA188F70-DD63-8428-E35C-6E5779783B71}"/>
              </a:ext>
            </a:extLst>
          </p:cNvPr>
          <p:cNvCxnSpPr>
            <a:cxnSpLocks/>
          </p:cNvCxnSpPr>
          <p:nvPr/>
        </p:nvCxnSpPr>
        <p:spPr>
          <a:xfrm>
            <a:off x="5004048" y="3438958"/>
            <a:ext cx="864096" cy="15448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45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8E16EBB3-E560-D04A-8DCE-8CB896E1214F}"/>
              </a:ext>
            </a:extLst>
          </p:cNvPr>
          <p:cNvSpPr>
            <a:spLocks noChangeArrowheads="1"/>
          </p:cNvSpPr>
          <p:nvPr/>
        </p:nvSpPr>
        <p:spPr bwMode="auto">
          <a:xfrm flipV="1">
            <a:off x="1098060" y="2286830"/>
            <a:ext cx="98816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5" name="Grafik 4" descr="Ein Bild, das Essen, Licht, grün, Gericht enthält.&#10;&#10;Automatisch generierte Beschreibung">
            <a:extLst>
              <a:ext uri="{FF2B5EF4-FFF2-40B4-BE49-F238E27FC236}">
                <a16:creationId xmlns:a16="http://schemas.microsoft.com/office/drawing/2014/main" id="{4389F563-5738-4A44-9014-5C13DFC5B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17" y="1412776"/>
            <a:ext cx="7068463" cy="4995405"/>
          </a:xfrm>
          <a:prstGeom prst="rect">
            <a:avLst/>
          </a:prstGeom>
        </p:spPr>
      </p:pic>
      <p:pic>
        <p:nvPicPr>
          <p:cNvPr id="4" name="Grafik 3">
            <a:extLst>
              <a:ext uri="{FF2B5EF4-FFF2-40B4-BE49-F238E27FC236}">
                <a16:creationId xmlns:a16="http://schemas.microsoft.com/office/drawing/2014/main" id="{182FA85D-45EF-9F4E-AD58-99A42C1B11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01" t="4683" r="3916" b="8070"/>
          <a:stretch/>
        </p:blipFill>
        <p:spPr>
          <a:xfrm>
            <a:off x="0" y="2918171"/>
            <a:ext cx="1152128" cy="1718234"/>
          </a:xfrm>
          <a:prstGeom prst="rect">
            <a:avLst/>
          </a:prstGeom>
        </p:spPr>
      </p:pic>
      <p:pic>
        <p:nvPicPr>
          <p:cNvPr id="12" name="Grafik 11" descr="Ein Bild, das Gericht enthält.&#10;&#10;Automatisch generierte Beschreibung">
            <a:extLst>
              <a:ext uri="{FF2B5EF4-FFF2-40B4-BE49-F238E27FC236}">
                <a16:creationId xmlns:a16="http://schemas.microsoft.com/office/drawing/2014/main" id="{F1F4EDA3-4FA8-4444-9DA0-7113FD8825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2400"/>
          <a:stretch/>
        </p:blipFill>
        <p:spPr>
          <a:xfrm>
            <a:off x="1157395" y="2564904"/>
            <a:ext cx="796274" cy="3846691"/>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5E108176-D959-6145-A0FC-7AC7F25468B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837"/>
          <a:stretch/>
        </p:blipFill>
        <p:spPr>
          <a:xfrm>
            <a:off x="7024527" y="2564904"/>
            <a:ext cx="1173453" cy="3800973"/>
          </a:xfrm>
          <a:prstGeom prst="rect">
            <a:avLst/>
          </a:prstGeom>
        </p:spPr>
      </p:pic>
      <p:sp>
        <p:nvSpPr>
          <p:cNvPr id="9" name="Titel 1">
            <a:extLst>
              <a:ext uri="{FF2B5EF4-FFF2-40B4-BE49-F238E27FC236}">
                <a16:creationId xmlns:a16="http://schemas.microsoft.com/office/drawing/2014/main" id="{A1F06C45-CA19-5A4B-8236-F0BA192A8CF6}"/>
              </a:ext>
            </a:extLst>
          </p:cNvPr>
          <p:cNvSpPr txBox="1">
            <a:spLocks/>
          </p:cNvSpPr>
          <p:nvPr/>
        </p:nvSpPr>
        <p:spPr>
          <a:xfrm>
            <a:off x="283026" y="45720"/>
            <a:ext cx="8730476" cy="13247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e-CH" sz="4800" dirty="0">
              <a:solidFill>
                <a:srgbClr val="C00000"/>
              </a:solidFill>
            </a:endParaRPr>
          </a:p>
        </p:txBody>
      </p:sp>
      <p:pic>
        <p:nvPicPr>
          <p:cNvPr id="2" name="Grafik 1" descr="Ein Bild, das Text enthält.&#10;&#10;Automatisch generierte Beschreibung">
            <a:extLst>
              <a:ext uri="{FF2B5EF4-FFF2-40B4-BE49-F238E27FC236}">
                <a16:creationId xmlns:a16="http://schemas.microsoft.com/office/drawing/2014/main" id="{8DC73657-D758-7373-9605-D829BD3FBBA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346" t="24964" r="16926" b="10767"/>
          <a:stretch/>
        </p:blipFill>
        <p:spPr>
          <a:xfrm>
            <a:off x="2546714" y="5107576"/>
            <a:ext cx="1565964" cy="1037857"/>
          </a:xfrm>
          <a:prstGeom prst="rect">
            <a:avLst/>
          </a:prstGeom>
        </p:spPr>
      </p:pic>
      <p:pic>
        <p:nvPicPr>
          <p:cNvPr id="3" name="Grafik 2">
            <a:extLst>
              <a:ext uri="{FF2B5EF4-FFF2-40B4-BE49-F238E27FC236}">
                <a16:creationId xmlns:a16="http://schemas.microsoft.com/office/drawing/2014/main" id="{5EBAAD62-41CD-8AB5-07B5-F11893B4D38C}"/>
              </a:ext>
            </a:extLst>
          </p:cNvPr>
          <p:cNvPicPr>
            <a:picLocks noChangeAspect="1"/>
          </p:cNvPicPr>
          <p:nvPr/>
        </p:nvPicPr>
        <p:blipFill>
          <a:blip r:embed="rId8"/>
          <a:stretch>
            <a:fillRect/>
          </a:stretch>
        </p:blipFill>
        <p:spPr>
          <a:xfrm>
            <a:off x="3195450" y="3118381"/>
            <a:ext cx="3027536" cy="2270652"/>
          </a:xfrm>
          <a:prstGeom prst="rect">
            <a:avLst/>
          </a:prstGeom>
        </p:spPr>
      </p:pic>
      <p:sp>
        <p:nvSpPr>
          <p:cNvPr id="13" name="Titel 1">
            <a:extLst>
              <a:ext uri="{FF2B5EF4-FFF2-40B4-BE49-F238E27FC236}">
                <a16:creationId xmlns:a16="http://schemas.microsoft.com/office/drawing/2014/main" id="{31558868-012B-6916-ED62-5DD731F729D6}"/>
              </a:ext>
            </a:extLst>
          </p:cNvPr>
          <p:cNvSpPr>
            <a:spLocks noGrp="1"/>
          </p:cNvSpPr>
          <p:nvPr>
            <p:ph type="ctrTitle"/>
          </p:nvPr>
        </p:nvSpPr>
        <p:spPr>
          <a:xfrm>
            <a:off x="-180528" y="196285"/>
            <a:ext cx="9505056" cy="1470025"/>
          </a:xfrm>
        </p:spPr>
        <p:txBody>
          <a:bodyPr>
            <a:noAutofit/>
          </a:bodyPr>
          <a:lstStyle/>
          <a:p>
            <a:r>
              <a:rPr lang="de-CH" sz="4800" dirty="0">
                <a:latin typeface="Futura Md BT" panose="020B0602020204020303" pitchFamily="34" charset="0"/>
              </a:rPr>
              <a:t>Spielfeld vor Spielstart</a:t>
            </a:r>
          </a:p>
        </p:txBody>
      </p:sp>
      <p:pic>
        <p:nvPicPr>
          <p:cNvPr id="15" name="Grafik 14">
            <a:extLst>
              <a:ext uri="{FF2B5EF4-FFF2-40B4-BE49-F238E27FC236}">
                <a16:creationId xmlns:a16="http://schemas.microsoft.com/office/drawing/2014/main" id="{818CC870-EFF3-5EC0-4CAE-6802C14D526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523" t="3777" r="3947" b="7302"/>
          <a:stretch/>
        </p:blipFill>
        <p:spPr>
          <a:xfrm>
            <a:off x="5422724" y="5380989"/>
            <a:ext cx="1001878" cy="1477012"/>
          </a:xfrm>
          <a:prstGeom prst="rect">
            <a:avLst/>
          </a:prstGeom>
        </p:spPr>
      </p:pic>
      <p:pic>
        <p:nvPicPr>
          <p:cNvPr id="16" name="Grafik 15">
            <a:extLst>
              <a:ext uri="{FF2B5EF4-FFF2-40B4-BE49-F238E27FC236}">
                <a16:creationId xmlns:a16="http://schemas.microsoft.com/office/drawing/2014/main" id="{0CB9B065-393E-1DDF-8DD7-2D0EC17E9FE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394" t="3777" r="50252" b="7302"/>
          <a:stretch/>
        </p:blipFill>
        <p:spPr>
          <a:xfrm>
            <a:off x="5104116" y="5380989"/>
            <a:ext cx="1037143" cy="1501213"/>
          </a:xfrm>
          <a:prstGeom prst="rect">
            <a:avLst/>
          </a:prstGeom>
        </p:spPr>
      </p:pic>
    </p:spTree>
    <p:extLst>
      <p:ext uri="{BB962C8B-B14F-4D97-AF65-F5344CB8AC3E}">
        <p14:creationId xmlns:p14="http://schemas.microsoft.com/office/powerpoint/2010/main" val="116452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6BD33-E1D5-9A9C-57D4-D3F15653E6A1}"/>
              </a:ext>
            </a:extLst>
          </p:cNvPr>
          <p:cNvSpPr>
            <a:spLocks noGrp="1"/>
          </p:cNvSpPr>
          <p:nvPr>
            <p:ph type="title"/>
          </p:nvPr>
        </p:nvSpPr>
        <p:spPr/>
        <p:txBody>
          <a:bodyPr/>
          <a:lstStyle/>
          <a:p>
            <a:r>
              <a:rPr lang="de-DE" dirty="0">
                <a:latin typeface="Futura Md BT" panose="020B0602020204020303" pitchFamily="34" charset="0"/>
              </a:rPr>
              <a:t>Spielrunde</a:t>
            </a:r>
          </a:p>
        </p:txBody>
      </p:sp>
      <p:pic>
        <p:nvPicPr>
          <p:cNvPr id="10" name="Inhaltsplatzhalter 8">
            <a:extLst>
              <a:ext uri="{FF2B5EF4-FFF2-40B4-BE49-F238E27FC236}">
                <a16:creationId xmlns:a16="http://schemas.microsoft.com/office/drawing/2014/main" id="{DA34BA9A-4D65-D717-DEFB-5D54C076933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82309" y="286470"/>
            <a:ext cx="1604626" cy="1143001"/>
          </a:xfrm>
        </p:spPr>
      </p:pic>
      <p:sp>
        <p:nvSpPr>
          <p:cNvPr id="13" name="Inhaltsplatzhalter 12">
            <a:extLst>
              <a:ext uri="{FF2B5EF4-FFF2-40B4-BE49-F238E27FC236}">
                <a16:creationId xmlns:a16="http://schemas.microsoft.com/office/drawing/2014/main" id="{AD099828-DF59-18CB-D06E-422B308EF2B9}"/>
              </a:ext>
            </a:extLst>
          </p:cNvPr>
          <p:cNvSpPr>
            <a:spLocks noGrp="1"/>
          </p:cNvSpPr>
          <p:nvPr>
            <p:ph idx="1"/>
          </p:nvPr>
        </p:nvSpPr>
        <p:spPr/>
        <p:txBody>
          <a:bodyPr>
            <a:normAutofit fontScale="92500" lnSpcReduction="20000"/>
          </a:bodyPr>
          <a:lstStyle/>
          <a:p>
            <a:pPr marL="514350" indent="-514350">
              <a:buFont typeface="+mj-lt"/>
              <a:buAutoNum type="arabicPeriod"/>
            </a:pPr>
            <a:r>
              <a:rPr lang="de-DE" dirty="0"/>
              <a:t>Preisänderungskarte aufdecken und Marktpreis aktualisieren</a:t>
            </a:r>
          </a:p>
          <a:p>
            <a:pPr marL="514350" indent="-514350">
              <a:buFont typeface="+mj-lt"/>
              <a:buAutoNum type="arabicPeriod"/>
            </a:pPr>
            <a:r>
              <a:rPr lang="de-DE" dirty="0"/>
              <a:t>Ereigniskarte aufnehmen und ausführen</a:t>
            </a:r>
          </a:p>
          <a:p>
            <a:pPr marL="514350" indent="-514350">
              <a:buFont typeface="+mj-lt"/>
              <a:buAutoNum type="arabicPeriod"/>
            </a:pPr>
            <a:r>
              <a:rPr lang="de-DE" dirty="0"/>
              <a:t>Sofern Ereigniskarte nichts anderes vorgibt:</a:t>
            </a:r>
            <a:br>
              <a:rPr lang="de-DE" dirty="0"/>
            </a:br>
            <a:r>
              <a:rPr lang="de-DE" dirty="0"/>
              <a:t>- Ernte (1 Punkt pro Feld) </a:t>
            </a:r>
            <a:br>
              <a:rPr lang="de-DE" dirty="0"/>
            </a:br>
            <a:r>
              <a:rPr lang="de-DE" b="1" dirty="0"/>
              <a:t>oder</a:t>
            </a:r>
            <a:br>
              <a:rPr lang="de-DE" dirty="0"/>
            </a:br>
            <a:r>
              <a:rPr lang="de-DE" dirty="0"/>
              <a:t>- Verkauf von 1 – 5 Feldern (Punkte nach Preis)</a:t>
            </a:r>
            <a:br>
              <a:rPr lang="de-DE" dirty="0"/>
            </a:br>
            <a:r>
              <a:rPr lang="de-DE" b="1" dirty="0"/>
              <a:t>oder</a:t>
            </a:r>
            <a:br>
              <a:rPr lang="de-DE" dirty="0"/>
            </a:br>
            <a:r>
              <a:rPr lang="de-DE" dirty="0"/>
              <a:t>- 3 Felder renaturieren (gibt keine Punkte)</a:t>
            </a:r>
          </a:p>
          <a:p>
            <a:pPr marL="514350" indent="-514350">
              <a:buFont typeface="+mj-lt"/>
              <a:buAutoNum type="arabicPeriod"/>
            </a:pPr>
            <a:r>
              <a:rPr lang="de-DE" dirty="0"/>
              <a:t>Optional: Menschenrechte mit den zur Verfügung stehenden Punkten erwerben</a:t>
            </a:r>
          </a:p>
        </p:txBody>
      </p:sp>
    </p:spTree>
    <p:extLst>
      <p:ext uri="{BB962C8B-B14F-4D97-AF65-F5344CB8AC3E}">
        <p14:creationId xmlns:p14="http://schemas.microsoft.com/office/powerpoint/2010/main" val="2878527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DBEEB-496F-6BC1-2F94-EF12090DBCBD}"/>
              </a:ext>
            </a:extLst>
          </p:cNvPr>
          <p:cNvSpPr>
            <a:spLocks noGrp="1"/>
          </p:cNvSpPr>
          <p:nvPr>
            <p:ph type="title"/>
          </p:nvPr>
        </p:nvSpPr>
        <p:spPr/>
        <p:txBody>
          <a:bodyPr/>
          <a:lstStyle/>
          <a:p>
            <a:r>
              <a:rPr lang="de-DE" dirty="0">
                <a:latin typeface="Futura Md BT" panose="020B0602020204020303" pitchFamily="34" charset="0"/>
              </a:rPr>
              <a:t>Spiel - Ende</a:t>
            </a:r>
          </a:p>
        </p:txBody>
      </p:sp>
      <p:sp>
        <p:nvSpPr>
          <p:cNvPr id="3" name="Inhaltsplatzhalter 2">
            <a:extLst>
              <a:ext uri="{FF2B5EF4-FFF2-40B4-BE49-F238E27FC236}">
                <a16:creationId xmlns:a16="http://schemas.microsoft.com/office/drawing/2014/main" id="{2CB72BA5-E3C6-8EFF-9E08-2F9D45B8B403}"/>
              </a:ext>
            </a:extLst>
          </p:cNvPr>
          <p:cNvSpPr>
            <a:spLocks noGrp="1"/>
          </p:cNvSpPr>
          <p:nvPr>
            <p:ph idx="1"/>
          </p:nvPr>
        </p:nvSpPr>
        <p:spPr/>
        <p:txBody>
          <a:bodyPr>
            <a:normAutofit/>
          </a:bodyPr>
          <a:lstStyle/>
          <a:p>
            <a:r>
              <a:rPr lang="de-DE" dirty="0"/>
              <a:t>Gewonnen hat das Dorf, welches zuerst alle sechs Menschrechte hat.</a:t>
            </a:r>
          </a:p>
          <a:p>
            <a:r>
              <a:rPr lang="de-DE" dirty="0"/>
              <a:t>Die Runde wird noch zu Ende gespielt</a:t>
            </a:r>
          </a:p>
          <a:p>
            <a:r>
              <a:rPr lang="de-DE" dirty="0"/>
              <a:t>Falls mehrere Dörfer alle sechs Menschenrechte haben gewinnt das Dorf mit der kleinsten Bergbaugrube und damit der </a:t>
            </a:r>
            <a:r>
              <a:rPr lang="de-DE" dirty="0" err="1"/>
              <a:t>grössten</a:t>
            </a:r>
            <a:r>
              <a:rPr lang="de-DE" dirty="0"/>
              <a:t> Landwirtschaftsfläche.</a:t>
            </a:r>
          </a:p>
        </p:txBody>
      </p:sp>
      <p:pic>
        <p:nvPicPr>
          <p:cNvPr id="5" name="Inhaltsplatzhalter 8">
            <a:extLst>
              <a:ext uri="{FF2B5EF4-FFF2-40B4-BE49-F238E27FC236}">
                <a16:creationId xmlns:a16="http://schemas.microsoft.com/office/drawing/2014/main" id="{D394182D-BA44-7B0B-51A6-9A5BFAB80E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0937" y="274638"/>
            <a:ext cx="1604626" cy="1143001"/>
          </a:xfrm>
          <a:prstGeom prst="rect">
            <a:avLst/>
          </a:prstGeom>
        </p:spPr>
      </p:pic>
    </p:spTree>
    <p:extLst>
      <p:ext uri="{BB962C8B-B14F-4D97-AF65-F5344CB8AC3E}">
        <p14:creationId xmlns:p14="http://schemas.microsoft.com/office/powerpoint/2010/main" val="417984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DBEEB-496F-6BC1-2F94-EF12090DBCBD}"/>
              </a:ext>
            </a:extLst>
          </p:cNvPr>
          <p:cNvSpPr>
            <a:spLocks noGrp="1"/>
          </p:cNvSpPr>
          <p:nvPr>
            <p:ph type="title"/>
          </p:nvPr>
        </p:nvSpPr>
        <p:spPr/>
        <p:txBody>
          <a:bodyPr/>
          <a:lstStyle/>
          <a:p>
            <a:r>
              <a:rPr lang="de-DE" dirty="0">
                <a:latin typeface="Futura Md BT" panose="020B0602020204020303" pitchFamily="34" charset="0"/>
              </a:rPr>
              <a:t>Erste Reflexion</a:t>
            </a:r>
          </a:p>
        </p:txBody>
      </p:sp>
      <p:sp>
        <p:nvSpPr>
          <p:cNvPr id="3" name="Inhaltsplatzhalter 2">
            <a:extLst>
              <a:ext uri="{FF2B5EF4-FFF2-40B4-BE49-F238E27FC236}">
                <a16:creationId xmlns:a16="http://schemas.microsoft.com/office/drawing/2014/main" id="{2CB72BA5-E3C6-8EFF-9E08-2F9D45B8B403}"/>
              </a:ext>
            </a:extLst>
          </p:cNvPr>
          <p:cNvSpPr>
            <a:spLocks noGrp="1"/>
          </p:cNvSpPr>
          <p:nvPr>
            <p:ph idx="1"/>
          </p:nvPr>
        </p:nvSpPr>
        <p:spPr/>
        <p:txBody>
          <a:bodyPr>
            <a:normAutofit/>
          </a:bodyPr>
          <a:lstStyle/>
          <a:p>
            <a:r>
              <a:rPr lang="de-DE" dirty="0"/>
              <a:t>Was war spannend während des Spiels?</a:t>
            </a:r>
          </a:p>
          <a:p>
            <a:r>
              <a:rPr lang="de-DE" dirty="0"/>
              <a:t>Was war ärgerlich während des Spiels?</a:t>
            </a:r>
          </a:p>
          <a:p>
            <a:r>
              <a:rPr lang="de-DE" dirty="0"/>
              <a:t>Was war bei den Ereigniskarten überraschend?</a:t>
            </a:r>
          </a:p>
          <a:p>
            <a:r>
              <a:rPr lang="de-DE" dirty="0"/>
              <a:t>Was war unlogisch oder unklar im Spiel?</a:t>
            </a:r>
          </a:p>
          <a:p>
            <a:endParaRPr lang="de-DE" dirty="0"/>
          </a:p>
        </p:txBody>
      </p:sp>
      <p:pic>
        <p:nvPicPr>
          <p:cNvPr id="5" name="Inhaltsplatzhalter 8">
            <a:extLst>
              <a:ext uri="{FF2B5EF4-FFF2-40B4-BE49-F238E27FC236}">
                <a16:creationId xmlns:a16="http://schemas.microsoft.com/office/drawing/2014/main" id="{D394182D-BA44-7B0B-51A6-9A5BFAB80E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0937" y="274638"/>
            <a:ext cx="1604626" cy="1143001"/>
          </a:xfrm>
          <a:prstGeom prst="rect">
            <a:avLst/>
          </a:prstGeom>
        </p:spPr>
      </p:pic>
    </p:spTree>
    <p:extLst>
      <p:ext uri="{BB962C8B-B14F-4D97-AF65-F5344CB8AC3E}">
        <p14:creationId xmlns:p14="http://schemas.microsoft.com/office/powerpoint/2010/main" val="3692228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DBEEB-496F-6BC1-2F94-EF12090DBCBD}"/>
              </a:ext>
            </a:extLst>
          </p:cNvPr>
          <p:cNvSpPr>
            <a:spLocks noGrp="1"/>
          </p:cNvSpPr>
          <p:nvPr>
            <p:ph type="title"/>
          </p:nvPr>
        </p:nvSpPr>
        <p:spPr/>
        <p:txBody>
          <a:bodyPr/>
          <a:lstStyle/>
          <a:p>
            <a:r>
              <a:rPr lang="de-DE" dirty="0">
                <a:latin typeface="Futura Md BT" panose="020B0602020204020303" pitchFamily="34" charset="0"/>
              </a:rPr>
              <a:t>Vertiefte Reflexion</a:t>
            </a:r>
          </a:p>
        </p:txBody>
      </p:sp>
      <p:sp>
        <p:nvSpPr>
          <p:cNvPr id="3" name="Inhaltsplatzhalter 2">
            <a:extLst>
              <a:ext uri="{FF2B5EF4-FFF2-40B4-BE49-F238E27FC236}">
                <a16:creationId xmlns:a16="http://schemas.microsoft.com/office/drawing/2014/main" id="{2CB72BA5-E3C6-8EFF-9E08-2F9D45B8B403}"/>
              </a:ext>
            </a:extLst>
          </p:cNvPr>
          <p:cNvSpPr>
            <a:spLocks noGrp="1"/>
          </p:cNvSpPr>
          <p:nvPr>
            <p:ph idx="1"/>
          </p:nvPr>
        </p:nvSpPr>
        <p:spPr/>
        <p:txBody>
          <a:bodyPr>
            <a:normAutofit fontScale="92500"/>
          </a:bodyPr>
          <a:lstStyle/>
          <a:p>
            <a:r>
              <a:rPr lang="de-DE" dirty="0"/>
              <a:t>In eigenen Worten: Worin besteht der Konflikt zwischen der Landwirtschaft und dem Bergbau?</a:t>
            </a:r>
          </a:p>
          <a:p>
            <a:r>
              <a:rPr lang="de-DE" dirty="0"/>
              <a:t>Vergleiche das Spiel mit deinem Wissen der Realität des Bergbaus (Unterschiede und Gemeinsamkeiten).</a:t>
            </a:r>
          </a:p>
          <a:p>
            <a:r>
              <a:rPr lang="de-DE" dirty="0"/>
              <a:t>Im Spiel entscheiden Dörfer über ihre Zukunft und die der Felder ohne dass es im Dorf zu Unstimmigkeiten führt. Wie stellst Du dir das </a:t>
            </a:r>
            <a:r>
              <a:rPr lang="de-DE"/>
              <a:t>in Realität vor?</a:t>
            </a:r>
          </a:p>
          <a:p>
            <a:endParaRPr lang="de-DE" dirty="0"/>
          </a:p>
          <a:p>
            <a:endParaRPr lang="de-DE" dirty="0"/>
          </a:p>
          <a:p>
            <a:endParaRPr lang="de-DE" dirty="0"/>
          </a:p>
        </p:txBody>
      </p:sp>
      <p:pic>
        <p:nvPicPr>
          <p:cNvPr id="5" name="Inhaltsplatzhalter 8">
            <a:extLst>
              <a:ext uri="{FF2B5EF4-FFF2-40B4-BE49-F238E27FC236}">
                <a16:creationId xmlns:a16="http://schemas.microsoft.com/office/drawing/2014/main" id="{D394182D-BA44-7B0B-51A6-9A5BFAB80E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0937" y="274638"/>
            <a:ext cx="1604626" cy="1143001"/>
          </a:xfrm>
          <a:prstGeom prst="rect">
            <a:avLst/>
          </a:prstGeom>
        </p:spPr>
      </p:pic>
    </p:spTree>
    <p:extLst>
      <p:ext uri="{BB962C8B-B14F-4D97-AF65-F5344CB8AC3E}">
        <p14:creationId xmlns:p14="http://schemas.microsoft.com/office/powerpoint/2010/main" val="11934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80528" y="816805"/>
            <a:ext cx="9505056" cy="1470025"/>
          </a:xfrm>
        </p:spPr>
        <p:txBody>
          <a:bodyPr>
            <a:noAutofit/>
          </a:bodyPr>
          <a:lstStyle/>
          <a:p>
            <a:r>
              <a:rPr lang="de-CH" dirty="0">
                <a:latin typeface="Futura Md BT" panose="020B0602020204020303" pitchFamily="34" charset="0"/>
              </a:rPr>
              <a:t>Spiel zu den Herausforderungen rund um den </a:t>
            </a:r>
            <a:r>
              <a:rPr lang="de-CH" b="1" dirty="0">
                <a:latin typeface="Futura Md BT" panose="020B0602020204020303" pitchFamily="34" charset="0"/>
              </a:rPr>
              <a:t>Bergbau</a:t>
            </a:r>
            <a:r>
              <a:rPr lang="de-CH" dirty="0">
                <a:latin typeface="Futura Md BT" panose="020B0602020204020303" pitchFamily="34" charset="0"/>
              </a:rPr>
              <a:t> und den Einsatz für </a:t>
            </a:r>
            <a:r>
              <a:rPr lang="de-CH" b="1" dirty="0">
                <a:latin typeface="Futura Md BT" panose="020B0602020204020303" pitchFamily="34" charset="0"/>
              </a:rPr>
              <a:t>Menschenrechte</a:t>
            </a:r>
          </a:p>
        </p:txBody>
      </p:sp>
      <p:sp>
        <p:nvSpPr>
          <p:cNvPr id="4" name="Untertitel 3"/>
          <p:cNvSpPr>
            <a:spLocks noGrp="1"/>
          </p:cNvSpPr>
          <p:nvPr>
            <p:ph type="subTitle" idx="1"/>
          </p:nvPr>
        </p:nvSpPr>
        <p:spPr/>
        <p:txBody>
          <a:bodyPr/>
          <a:lstStyle/>
          <a:p>
            <a:endParaRPr lang="de-DE" dirty="0"/>
          </a:p>
        </p:txBody>
      </p:sp>
      <p:sp>
        <p:nvSpPr>
          <p:cNvPr id="8" name="Rectangle 2">
            <a:extLst>
              <a:ext uri="{FF2B5EF4-FFF2-40B4-BE49-F238E27FC236}">
                <a16:creationId xmlns:a16="http://schemas.microsoft.com/office/drawing/2014/main" id="{8E16EBB3-E560-D04A-8DCE-8CB896E1214F}"/>
              </a:ext>
            </a:extLst>
          </p:cNvPr>
          <p:cNvSpPr>
            <a:spLocks noChangeArrowheads="1"/>
          </p:cNvSpPr>
          <p:nvPr/>
        </p:nvSpPr>
        <p:spPr bwMode="auto">
          <a:xfrm flipV="1">
            <a:off x="1098060" y="2286830"/>
            <a:ext cx="98816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pSp>
        <p:nvGrpSpPr>
          <p:cNvPr id="3" name="Group 2">
            <a:extLst>
              <a:ext uri="{FF2B5EF4-FFF2-40B4-BE49-F238E27FC236}">
                <a16:creationId xmlns:a16="http://schemas.microsoft.com/office/drawing/2014/main" id="{94245A86-F30B-AFCB-C6A4-201AB2D5382C}"/>
              </a:ext>
            </a:extLst>
          </p:cNvPr>
          <p:cNvGrpSpPr/>
          <p:nvPr/>
        </p:nvGrpSpPr>
        <p:grpSpPr>
          <a:xfrm>
            <a:off x="539552" y="3212976"/>
            <a:ext cx="7756625" cy="3167903"/>
            <a:chOff x="467544" y="2934252"/>
            <a:chExt cx="7756625" cy="3167903"/>
          </a:xfrm>
        </p:grpSpPr>
        <p:pic>
          <p:nvPicPr>
            <p:cNvPr id="5" name="Grafik 4" descr="Ein Bild, das Text, Person, drinnen, Büro enthält.&#10;&#10;Automatisch generierte Beschreibung">
              <a:extLst>
                <a:ext uri="{FF2B5EF4-FFF2-40B4-BE49-F238E27FC236}">
                  <a16:creationId xmlns:a16="http://schemas.microsoft.com/office/drawing/2014/main" id="{4479F2C3-9BC6-F94F-9D6D-A66A4DF026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9426"/>
            <a:stretch/>
          </p:blipFill>
          <p:spPr>
            <a:xfrm>
              <a:off x="467544" y="2934252"/>
              <a:ext cx="7756625" cy="3167903"/>
            </a:xfrm>
            <a:prstGeom prst="rect">
              <a:avLst/>
            </a:prstGeom>
          </p:spPr>
        </p:pic>
        <p:sp>
          <p:nvSpPr>
            <p:cNvPr id="7" name="Textfeld 6">
              <a:extLst>
                <a:ext uri="{FF2B5EF4-FFF2-40B4-BE49-F238E27FC236}">
                  <a16:creationId xmlns:a16="http://schemas.microsoft.com/office/drawing/2014/main" id="{57E1E3EC-887D-AF44-A978-64FE70AE507B}"/>
                </a:ext>
              </a:extLst>
            </p:cNvPr>
            <p:cNvSpPr txBox="1"/>
            <p:nvPr/>
          </p:nvSpPr>
          <p:spPr>
            <a:xfrm>
              <a:off x="498294" y="5081637"/>
              <a:ext cx="323165" cy="959558"/>
            </a:xfrm>
            <a:prstGeom prst="rect">
              <a:avLst/>
            </a:prstGeom>
            <a:noFill/>
          </p:spPr>
          <p:txBody>
            <a:bodyPr vert="vert270" wrap="none" rtlCol="0">
              <a:spAutoFit/>
            </a:bodyPr>
            <a:lstStyle/>
            <a:p>
              <a:r>
                <a:rPr lang="de-DE" sz="900" dirty="0">
                  <a:solidFill>
                    <a:schemeClr val="bg1"/>
                  </a:solidFill>
                </a:rPr>
                <a:t>Foto: B. Bühlmann</a:t>
              </a:r>
            </a:p>
          </p:txBody>
        </p:sp>
      </p:grpSp>
    </p:spTree>
    <p:extLst>
      <p:ext uri="{BB962C8B-B14F-4D97-AF65-F5344CB8AC3E}">
        <p14:creationId xmlns:p14="http://schemas.microsoft.com/office/powerpoint/2010/main" val="298974733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A64CD-51A5-420D-B154-343A288BA034}"/>
              </a:ext>
            </a:extLst>
          </p:cNvPr>
          <p:cNvSpPr>
            <a:spLocks noGrp="1"/>
          </p:cNvSpPr>
          <p:nvPr>
            <p:ph type="title"/>
          </p:nvPr>
        </p:nvSpPr>
        <p:spPr/>
        <p:txBody>
          <a:bodyPr/>
          <a:lstStyle/>
          <a:p>
            <a:r>
              <a:rPr lang="de-CH" dirty="0">
                <a:latin typeface="Futura Md BT" panose="020B0602020204020303" pitchFamily="34" charset="0"/>
              </a:rPr>
              <a:t>Ziel des Spiels</a:t>
            </a:r>
          </a:p>
        </p:txBody>
      </p:sp>
      <p:sp>
        <p:nvSpPr>
          <p:cNvPr id="3" name="Content Placeholder 2">
            <a:extLst>
              <a:ext uri="{FF2B5EF4-FFF2-40B4-BE49-F238E27FC236}">
                <a16:creationId xmlns:a16="http://schemas.microsoft.com/office/drawing/2014/main" id="{FF8D4671-3D89-41D5-828F-467ECF3D70AD}"/>
              </a:ext>
            </a:extLst>
          </p:cNvPr>
          <p:cNvSpPr>
            <a:spLocks noGrp="1"/>
          </p:cNvSpPr>
          <p:nvPr>
            <p:ph idx="1"/>
          </p:nvPr>
        </p:nvSpPr>
        <p:spPr>
          <a:xfrm>
            <a:off x="467789" y="3933056"/>
            <a:ext cx="7886700" cy="2475635"/>
          </a:xfrm>
        </p:spPr>
        <p:txBody>
          <a:bodyPr>
            <a:normAutofit/>
          </a:bodyPr>
          <a:lstStyle/>
          <a:p>
            <a:pPr algn="l"/>
            <a:r>
              <a:rPr lang="de-DE" sz="2000" dirty="0">
                <a:latin typeface="Futura Md BT" panose="020B0602020204020303" pitchFamily="34" charset="0"/>
              </a:rPr>
              <a:t>Verwirkliche im Dorf sechs Menschenrechte mit Hilfe von </a:t>
            </a:r>
            <a:r>
              <a:rPr lang="de-DE" sz="2000" b="1" dirty="0">
                <a:latin typeface="Futura Md BT" panose="020B0602020204020303" pitchFamily="34" charset="0"/>
              </a:rPr>
              <a:t>Bergbau und/oder Landwirtschaft</a:t>
            </a:r>
          </a:p>
          <a:p>
            <a:pPr algn="l"/>
            <a:r>
              <a:rPr lang="de-DE" sz="2000" dirty="0">
                <a:latin typeface="Futura Md BT" panose="020B0602020204020303" pitchFamily="34" charset="0"/>
              </a:rPr>
              <a:t>Für jedes Recht braucht es Punkte und diese ersteht man mit:</a:t>
            </a:r>
          </a:p>
          <a:p>
            <a:pPr lvl="1">
              <a:buFont typeface="Courier New" panose="02070309020205020404" pitchFamily="49" charset="0"/>
              <a:buChar char="o"/>
            </a:pPr>
            <a:r>
              <a:rPr lang="de-DE" sz="2000" dirty="0">
                <a:latin typeface="Futura Md BT" panose="020B0602020204020303" pitchFamily="34" charset="0"/>
              </a:rPr>
              <a:t>Landwirtschaft: Felder des Dorfes bepflanzen und die Ernte verkaufen</a:t>
            </a:r>
          </a:p>
          <a:p>
            <a:pPr lvl="1">
              <a:buFont typeface="Courier New" panose="02070309020205020404" pitchFamily="49" charset="0"/>
              <a:buChar char="o"/>
            </a:pPr>
            <a:r>
              <a:rPr lang="de-DE" sz="2000" b="0" i="0" u="none" strike="noStrike" baseline="0" dirty="0">
                <a:latin typeface="Futura Md BT" panose="020B0602020204020303" pitchFamily="34" charset="0"/>
              </a:rPr>
              <a:t>Bergbau: Felder des Dorfes an eine Bergbaufirma verkaufen</a:t>
            </a:r>
            <a:endParaRPr lang="de-CH" sz="2000" dirty="0">
              <a:latin typeface="Futura Md BT" panose="020B0602020204020303" pitchFamily="34" charset="0"/>
            </a:endParaRPr>
          </a:p>
        </p:txBody>
      </p:sp>
      <p:pic>
        <p:nvPicPr>
          <p:cNvPr id="5" name="Picture 4">
            <a:extLst>
              <a:ext uri="{FF2B5EF4-FFF2-40B4-BE49-F238E27FC236}">
                <a16:creationId xmlns:a16="http://schemas.microsoft.com/office/drawing/2014/main" id="{83805CA2-3BD0-4EC1-862D-D348EB4E1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866" y="1240520"/>
            <a:ext cx="7146934" cy="2548520"/>
          </a:xfrm>
          <a:prstGeom prst="rect">
            <a:avLst/>
          </a:prstGeom>
        </p:spPr>
      </p:pic>
    </p:spTree>
    <p:extLst>
      <p:ext uri="{BB962C8B-B14F-4D97-AF65-F5344CB8AC3E}">
        <p14:creationId xmlns:p14="http://schemas.microsoft.com/office/powerpoint/2010/main" val="145353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CAF1F75-FEEF-7A4E-872B-90D4065715F0}"/>
              </a:ext>
            </a:extLst>
          </p:cNvPr>
          <p:cNvSpPr txBox="1"/>
          <p:nvPr/>
        </p:nvSpPr>
        <p:spPr>
          <a:xfrm>
            <a:off x="827584" y="4221088"/>
            <a:ext cx="6766276" cy="1689886"/>
          </a:xfrm>
          <a:prstGeom prst="rect">
            <a:avLst/>
          </a:prstGeom>
          <a:noFill/>
        </p:spPr>
        <p:txBody>
          <a:bodyPr wrap="none" rtlCol="0">
            <a:spAutoFit/>
          </a:bodyPr>
          <a:lstStyle/>
          <a:p>
            <a:pPr marL="514350" indent="-514350">
              <a:lnSpc>
                <a:spcPct val="150000"/>
              </a:lnSpc>
              <a:buFont typeface="+mj-lt"/>
              <a:buAutoNum type="arabicPeriod"/>
            </a:pPr>
            <a:r>
              <a:rPr lang="de-DE" sz="2400" b="1" dirty="0">
                <a:latin typeface="Futura Md BT" panose="020B0602020204020303" pitchFamily="34" charset="0"/>
              </a:rPr>
              <a:t>Diamanten</a:t>
            </a:r>
            <a:r>
              <a:rPr lang="de-DE" sz="2400" dirty="0">
                <a:latin typeface="Futura Md BT" panose="020B0602020204020303" pitchFamily="34" charset="0"/>
              </a:rPr>
              <a:t> (Russland) – </a:t>
            </a:r>
            <a:r>
              <a:rPr lang="de-DE" sz="2400" b="1" dirty="0">
                <a:latin typeface="Futura Md BT" panose="020B0602020204020303" pitchFamily="34" charset="0"/>
              </a:rPr>
              <a:t>Gold</a:t>
            </a:r>
            <a:r>
              <a:rPr lang="de-DE" sz="2400" dirty="0">
                <a:latin typeface="Futura Md BT" panose="020B0602020204020303" pitchFamily="34" charset="0"/>
              </a:rPr>
              <a:t> (Südafrika)</a:t>
            </a:r>
          </a:p>
          <a:p>
            <a:pPr marL="514350" indent="-514350">
              <a:lnSpc>
                <a:spcPct val="150000"/>
              </a:lnSpc>
              <a:buFont typeface="+mj-lt"/>
              <a:buAutoNum type="arabicPeriod"/>
            </a:pPr>
            <a:r>
              <a:rPr lang="de-DE" sz="2400" b="1" dirty="0">
                <a:latin typeface="Futura Md BT" panose="020B0602020204020303" pitchFamily="34" charset="0"/>
              </a:rPr>
              <a:t>Silber</a:t>
            </a:r>
            <a:r>
              <a:rPr lang="de-DE" sz="2400" dirty="0">
                <a:latin typeface="Futura Md BT" panose="020B0602020204020303" pitchFamily="34" charset="0"/>
              </a:rPr>
              <a:t> (Peru)  – </a:t>
            </a:r>
            <a:r>
              <a:rPr lang="de-DE" sz="2400" b="1" dirty="0" err="1">
                <a:latin typeface="Futura Md BT" panose="020B0602020204020303" pitchFamily="34" charset="0"/>
              </a:rPr>
              <a:t>Koltan</a:t>
            </a:r>
            <a:r>
              <a:rPr lang="de-DE" sz="2400" dirty="0">
                <a:latin typeface="Futura Md BT" panose="020B0602020204020303" pitchFamily="34" charset="0"/>
              </a:rPr>
              <a:t> (Ruanda)</a:t>
            </a:r>
          </a:p>
          <a:p>
            <a:pPr marL="514350" indent="-514350">
              <a:lnSpc>
                <a:spcPct val="150000"/>
              </a:lnSpc>
              <a:buFont typeface="+mj-lt"/>
              <a:buAutoNum type="arabicPeriod"/>
            </a:pPr>
            <a:r>
              <a:rPr lang="de-DE" sz="2400" b="1" dirty="0">
                <a:latin typeface="Futura Md BT" panose="020B0602020204020303" pitchFamily="34" charset="0"/>
              </a:rPr>
              <a:t>Kobalt</a:t>
            </a:r>
            <a:r>
              <a:rPr lang="de-DE" sz="2400" dirty="0">
                <a:latin typeface="Futura Md BT" panose="020B0602020204020303" pitchFamily="34" charset="0"/>
              </a:rPr>
              <a:t> (DR Kongo) – </a:t>
            </a:r>
            <a:r>
              <a:rPr lang="de-DE" sz="2400" b="1" dirty="0">
                <a:latin typeface="Futura Md BT" panose="020B0602020204020303" pitchFamily="34" charset="0"/>
              </a:rPr>
              <a:t>Lithium</a:t>
            </a:r>
            <a:r>
              <a:rPr lang="de-DE" sz="2400" dirty="0">
                <a:latin typeface="Futura Md BT" panose="020B0602020204020303" pitchFamily="34" charset="0"/>
              </a:rPr>
              <a:t> (Argentinien)</a:t>
            </a:r>
          </a:p>
        </p:txBody>
      </p:sp>
      <p:sp>
        <p:nvSpPr>
          <p:cNvPr id="2" name="Titel 1"/>
          <p:cNvSpPr>
            <a:spLocks noGrp="1"/>
          </p:cNvSpPr>
          <p:nvPr>
            <p:ph type="ctrTitle"/>
          </p:nvPr>
        </p:nvSpPr>
        <p:spPr>
          <a:xfrm>
            <a:off x="-180528" y="196285"/>
            <a:ext cx="9505056" cy="1470025"/>
          </a:xfrm>
        </p:spPr>
        <p:txBody>
          <a:bodyPr>
            <a:noAutofit/>
          </a:bodyPr>
          <a:lstStyle/>
          <a:p>
            <a:r>
              <a:rPr lang="de-CH" dirty="0">
                <a:latin typeface="Futura Md BT" panose="020B0602020204020303" pitchFamily="34" charset="0"/>
              </a:rPr>
              <a:t>12 Bodenschätze zur Auswahl</a:t>
            </a:r>
          </a:p>
        </p:txBody>
      </p:sp>
      <p:sp>
        <p:nvSpPr>
          <p:cNvPr id="8" name="Rectangle 2">
            <a:extLst>
              <a:ext uri="{FF2B5EF4-FFF2-40B4-BE49-F238E27FC236}">
                <a16:creationId xmlns:a16="http://schemas.microsoft.com/office/drawing/2014/main" id="{8E16EBB3-E560-D04A-8DCE-8CB896E1214F}"/>
              </a:ext>
            </a:extLst>
          </p:cNvPr>
          <p:cNvSpPr>
            <a:spLocks noChangeArrowheads="1"/>
          </p:cNvSpPr>
          <p:nvPr/>
        </p:nvSpPr>
        <p:spPr bwMode="auto">
          <a:xfrm flipV="1">
            <a:off x="1098060" y="2286830"/>
            <a:ext cx="98816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5" name="Grafik 4" descr="Ein Bild, das Text enthält.&#10;&#10;Automatisch generierte Beschreibung">
            <a:extLst>
              <a:ext uri="{FF2B5EF4-FFF2-40B4-BE49-F238E27FC236}">
                <a16:creationId xmlns:a16="http://schemas.microsoft.com/office/drawing/2014/main" id="{6A2F8B0E-9935-8F40-A5A2-00437C1AC0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2" t="4805" r="-1" b="6550"/>
          <a:stretch/>
        </p:blipFill>
        <p:spPr>
          <a:xfrm>
            <a:off x="827584" y="1564438"/>
            <a:ext cx="3885648" cy="2598188"/>
          </a:xfrm>
          <a:prstGeom prst="rect">
            <a:avLst/>
          </a:prstGeom>
        </p:spPr>
      </p:pic>
      <p:pic>
        <p:nvPicPr>
          <p:cNvPr id="7" name="Grafik 6" descr="Ein Bild, das Essen, Licht, grün, Gericht enthält.&#10;&#10;Automatisch generierte Beschreibung">
            <a:extLst>
              <a:ext uri="{FF2B5EF4-FFF2-40B4-BE49-F238E27FC236}">
                <a16:creationId xmlns:a16="http://schemas.microsoft.com/office/drawing/2014/main" id="{4CCD6802-2446-0249-A3E1-01604575C3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1564438"/>
            <a:ext cx="3702352" cy="2616516"/>
          </a:xfrm>
          <a:prstGeom prst="rect">
            <a:avLst/>
          </a:prstGeom>
        </p:spPr>
      </p:pic>
    </p:spTree>
    <p:extLst>
      <p:ext uri="{BB962C8B-B14F-4D97-AF65-F5344CB8AC3E}">
        <p14:creationId xmlns:p14="http://schemas.microsoft.com/office/powerpoint/2010/main" val="70250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CAF1F75-FEEF-7A4E-872B-90D4065715F0}"/>
              </a:ext>
            </a:extLst>
          </p:cNvPr>
          <p:cNvSpPr txBox="1"/>
          <p:nvPr/>
        </p:nvSpPr>
        <p:spPr>
          <a:xfrm>
            <a:off x="827584" y="4149080"/>
            <a:ext cx="7383753" cy="1689886"/>
          </a:xfrm>
          <a:prstGeom prst="rect">
            <a:avLst/>
          </a:prstGeom>
          <a:noFill/>
        </p:spPr>
        <p:txBody>
          <a:bodyPr wrap="none" rtlCol="0">
            <a:spAutoFit/>
          </a:bodyPr>
          <a:lstStyle/>
          <a:p>
            <a:pPr>
              <a:lnSpc>
                <a:spcPct val="150000"/>
              </a:lnSpc>
            </a:pPr>
            <a:r>
              <a:rPr lang="de-DE" sz="2400" b="1" dirty="0">
                <a:latin typeface="Futura Md BT" panose="020B0602020204020303" pitchFamily="34" charset="0"/>
              </a:rPr>
              <a:t>4.  Kupfer</a:t>
            </a:r>
            <a:r>
              <a:rPr lang="de-DE" sz="2400" dirty="0">
                <a:latin typeface="Futura Md BT" panose="020B0602020204020303" pitchFamily="34" charset="0"/>
              </a:rPr>
              <a:t> (Chile) – </a:t>
            </a:r>
            <a:r>
              <a:rPr lang="de-DE" sz="2400" b="1" dirty="0">
                <a:latin typeface="Futura Md BT" panose="020B0602020204020303" pitchFamily="34" charset="0"/>
              </a:rPr>
              <a:t>Aluminium</a:t>
            </a:r>
            <a:r>
              <a:rPr lang="de-DE" sz="2400" dirty="0">
                <a:latin typeface="Futura Md BT" panose="020B0602020204020303" pitchFamily="34" charset="0"/>
              </a:rPr>
              <a:t> (Australien)</a:t>
            </a:r>
          </a:p>
          <a:p>
            <a:pPr>
              <a:lnSpc>
                <a:spcPct val="150000"/>
              </a:lnSpc>
            </a:pPr>
            <a:r>
              <a:rPr lang="de-DE" sz="2400" b="1" dirty="0">
                <a:latin typeface="Futura Md BT" panose="020B0602020204020303" pitchFamily="34" charset="0"/>
              </a:rPr>
              <a:t>5.  Eisen</a:t>
            </a:r>
            <a:r>
              <a:rPr lang="de-DE" sz="2400" dirty="0">
                <a:latin typeface="Futura Md BT" panose="020B0602020204020303" pitchFamily="34" charset="0"/>
              </a:rPr>
              <a:t> (China) – </a:t>
            </a:r>
            <a:r>
              <a:rPr lang="de-DE" sz="2400" b="1" dirty="0">
                <a:latin typeface="Futura Md BT" panose="020B0602020204020303" pitchFamily="34" charset="0"/>
              </a:rPr>
              <a:t>Phosphat</a:t>
            </a:r>
            <a:r>
              <a:rPr lang="de-DE" sz="2400" dirty="0">
                <a:latin typeface="Futura Md BT" panose="020B0602020204020303" pitchFamily="34" charset="0"/>
              </a:rPr>
              <a:t> (Marokko)</a:t>
            </a:r>
          </a:p>
          <a:p>
            <a:pPr>
              <a:lnSpc>
                <a:spcPct val="150000"/>
              </a:lnSpc>
            </a:pPr>
            <a:r>
              <a:rPr lang="de-DE" sz="2400" b="1" dirty="0">
                <a:latin typeface="Futura Md BT" panose="020B0602020204020303" pitchFamily="34" charset="0"/>
              </a:rPr>
              <a:t>6.  Braunkohle</a:t>
            </a:r>
            <a:r>
              <a:rPr lang="de-DE" sz="2400" dirty="0">
                <a:latin typeface="Futura Md BT" panose="020B0602020204020303" pitchFamily="34" charset="0"/>
              </a:rPr>
              <a:t> (Deutschland) – </a:t>
            </a:r>
            <a:r>
              <a:rPr lang="de-DE" sz="2400" b="1" dirty="0">
                <a:latin typeface="Futura Md BT" panose="020B0602020204020303" pitchFamily="34" charset="0"/>
              </a:rPr>
              <a:t>Sand</a:t>
            </a:r>
            <a:r>
              <a:rPr lang="de-DE" sz="2400" dirty="0">
                <a:latin typeface="Futura Md BT" panose="020B0602020204020303" pitchFamily="34" charset="0"/>
              </a:rPr>
              <a:t> (Indonesien)</a:t>
            </a:r>
          </a:p>
        </p:txBody>
      </p:sp>
      <p:sp>
        <p:nvSpPr>
          <p:cNvPr id="2" name="Titel 1"/>
          <p:cNvSpPr>
            <a:spLocks noGrp="1"/>
          </p:cNvSpPr>
          <p:nvPr>
            <p:ph type="ctrTitle"/>
          </p:nvPr>
        </p:nvSpPr>
        <p:spPr>
          <a:xfrm>
            <a:off x="-180528" y="196285"/>
            <a:ext cx="9505056" cy="1470025"/>
          </a:xfrm>
        </p:spPr>
        <p:txBody>
          <a:bodyPr>
            <a:noAutofit/>
          </a:bodyPr>
          <a:lstStyle/>
          <a:p>
            <a:r>
              <a:rPr lang="de-CH" sz="4800" dirty="0">
                <a:latin typeface="Futura Md BT" panose="020B0602020204020303" pitchFamily="34" charset="0"/>
              </a:rPr>
              <a:t>12 Bodenschätze zur Auswahl</a:t>
            </a:r>
          </a:p>
        </p:txBody>
      </p:sp>
      <p:sp>
        <p:nvSpPr>
          <p:cNvPr id="8" name="Rectangle 2">
            <a:extLst>
              <a:ext uri="{FF2B5EF4-FFF2-40B4-BE49-F238E27FC236}">
                <a16:creationId xmlns:a16="http://schemas.microsoft.com/office/drawing/2014/main" id="{8E16EBB3-E560-D04A-8DCE-8CB896E1214F}"/>
              </a:ext>
            </a:extLst>
          </p:cNvPr>
          <p:cNvSpPr>
            <a:spLocks noChangeArrowheads="1"/>
          </p:cNvSpPr>
          <p:nvPr/>
        </p:nvSpPr>
        <p:spPr bwMode="auto">
          <a:xfrm flipV="1">
            <a:off x="1098060" y="2286830"/>
            <a:ext cx="98816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5" name="Grafik 4" descr="Ein Bild, das Text enthält.&#10;&#10;Automatisch generierte Beschreibung">
            <a:extLst>
              <a:ext uri="{FF2B5EF4-FFF2-40B4-BE49-F238E27FC236}">
                <a16:creationId xmlns:a16="http://schemas.microsoft.com/office/drawing/2014/main" id="{9A0EF8EB-5024-1F4C-9351-BEB3D15BC1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523154"/>
            <a:ext cx="3750622" cy="2625926"/>
          </a:xfrm>
          <a:prstGeom prst="rect">
            <a:avLst/>
          </a:prstGeom>
        </p:spPr>
      </p:pic>
      <p:pic>
        <p:nvPicPr>
          <p:cNvPr id="7" name="Grafik 6" descr="Ein Bild, das Text, Gericht, Essen, Sashimi enthält.&#10;&#10;Automatisch generierte Beschreibung">
            <a:extLst>
              <a:ext uri="{FF2B5EF4-FFF2-40B4-BE49-F238E27FC236}">
                <a16:creationId xmlns:a16="http://schemas.microsoft.com/office/drawing/2014/main" id="{03C9BC43-FA72-9849-98B7-2C85A64C6A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2796" y="1523154"/>
            <a:ext cx="3750622" cy="2639107"/>
          </a:xfrm>
          <a:prstGeom prst="rect">
            <a:avLst/>
          </a:prstGeom>
        </p:spPr>
      </p:pic>
    </p:spTree>
    <p:extLst>
      <p:ext uri="{BB962C8B-B14F-4D97-AF65-F5344CB8AC3E}">
        <p14:creationId xmlns:p14="http://schemas.microsoft.com/office/powerpoint/2010/main" val="2472488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0528" y="196285"/>
            <a:ext cx="9505056" cy="1470025"/>
          </a:xfrm>
        </p:spPr>
        <p:txBody>
          <a:bodyPr>
            <a:noAutofit/>
          </a:bodyPr>
          <a:lstStyle/>
          <a:p>
            <a:r>
              <a:rPr lang="de-CH" sz="4800" dirty="0">
                <a:latin typeface="Futura Md BT" panose="020B0602020204020303" pitchFamily="34" charset="0"/>
              </a:rPr>
              <a:t>Beispiel: Dorf mit Gold</a:t>
            </a:r>
          </a:p>
        </p:txBody>
      </p:sp>
      <p:sp>
        <p:nvSpPr>
          <p:cNvPr id="8" name="Rectangle 2">
            <a:extLst>
              <a:ext uri="{FF2B5EF4-FFF2-40B4-BE49-F238E27FC236}">
                <a16:creationId xmlns:a16="http://schemas.microsoft.com/office/drawing/2014/main" id="{8E16EBB3-E560-D04A-8DCE-8CB896E1214F}"/>
              </a:ext>
            </a:extLst>
          </p:cNvPr>
          <p:cNvSpPr>
            <a:spLocks noChangeArrowheads="1"/>
          </p:cNvSpPr>
          <p:nvPr/>
        </p:nvSpPr>
        <p:spPr bwMode="auto">
          <a:xfrm flipV="1">
            <a:off x="1098060" y="2286830"/>
            <a:ext cx="98816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5" name="Grafik 4" descr="Ein Bild, das Essen, Licht, grün, Gericht enthält.&#10;&#10;Automatisch generierte Beschreibung">
            <a:extLst>
              <a:ext uri="{FF2B5EF4-FFF2-40B4-BE49-F238E27FC236}">
                <a16:creationId xmlns:a16="http://schemas.microsoft.com/office/drawing/2014/main" id="{4389F563-5738-4A44-9014-5C13DFC5B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453" y="1370456"/>
            <a:ext cx="7487094" cy="5291259"/>
          </a:xfrm>
          <a:prstGeom prst="rect">
            <a:avLst/>
          </a:prstGeom>
        </p:spPr>
      </p:pic>
    </p:spTree>
    <p:extLst>
      <p:ext uri="{BB962C8B-B14F-4D97-AF65-F5344CB8AC3E}">
        <p14:creationId xmlns:p14="http://schemas.microsoft.com/office/powerpoint/2010/main" val="959428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0528" y="196285"/>
            <a:ext cx="9505056" cy="1470025"/>
          </a:xfrm>
        </p:spPr>
        <p:txBody>
          <a:bodyPr>
            <a:noAutofit/>
          </a:bodyPr>
          <a:lstStyle/>
          <a:p>
            <a:r>
              <a:rPr lang="de-CH" sz="4800" dirty="0">
                <a:latin typeface="Futura Md BT" panose="020B0602020204020303" pitchFamily="34" charset="0"/>
              </a:rPr>
              <a:t>Beispiel: Dorf mit Gold</a:t>
            </a:r>
          </a:p>
        </p:txBody>
      </p:sp>
      <p:sp>
        <p:nvSpPr>
          <p:cNvPr id="8" name="Rectangle 2">
            <a:extLst>
              <a:ext uri="{FF2B5EF4-FFF2-40B4-BE49-F238E27FC236}">
                <a16:creationId xmlns:a16="http://schemas.microsoft.com/office/drawing/2014/main" id="{8E16EBB3-E560-D04A-8DCE-8CB896E1214F}"/>
              </a:ext>
            </a:extLst>
          </p:cNvPr>
          <p:cNvSpPr>
            <a:spLocks noChangeArrowheads="1"/>
          </p:cNvSpPr>
          <p:nvPr/>
        </p:nvSpPr>
        <p:spPr bwMode="auto">
          <a:xfrm flipV="1">
            <a:off x="1098060" y="2286830"/>
            <a:ext cx="98816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5" name="Grafik 4" descr="Ein Bild, das Essen, Licht, grün, Gericht enthält.&#10;&#10;Automatisch generierte Beschreibung">
            <a:extLst>
              <a:ext uri="{FF2B5EF4-FFF2-40B4-BE49-F238E27FC236}">
                <a16:creationId xmlns:a16="http://schemas.microsoft.com/office/drawing/2014/main" id="{4389F563-5738-4A44-9014-5C13DFC5B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453" y="1370456"/>
            <a:ext cx="7487094" cy="5291259"/>
          </a:xfrm>
          <a:prstGeom prst="rect">
            <a:avLst/>
          </a:prstGeom>
        </p:spPr>
      </p:pic>
      <p:pic>
        <p:nvPicPr>
          <p:cNvPr id="6" name="Grafik 5" descr="Ein Bild, das drinnen, Elemente, mehrere enthält.&#10;&#10;Automatisch generierte Beschreibung">
            <a:extLst>
              <a:ext uri="{FF2B5EF4-FFF2-40B4-BE49-F238E27FC236}">
                <a16:creationId xmlns:a16="http://schemas.microsoft.com/office/drawing/2014/main" id="{D2D9CA53-55AD-ED42-BA19-977DFBFE06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220" t="51338" r="22908" b="8565"/>
          <a:stretch/>
        </p:blipFill>
        <p:spPr>
          <a:xfrm>
            <a:off x="259719" y="1383883"/>
            <a:ext cx="1137467" cy="1054830"/>
          </a:xfrm>
          <a:prstGeom prst="rect">
            <a:avLst/>
          </a:prstGeom>
        </p:spPr>
      </p:pic>
    </p:spTree>
    <p:extLst>
      <p:ext uri="{BB962C8B-B14F-4D97-AF65-F5344CB8AC3E}">
        <p14:creationId xmlns:p14="http://schemas.microsoft.com/office/powerpoint/2010/main" val="228834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7449" y="196285"/>
            <a:ext cx="9505056" cy="1470025"/>
          </a:xfrm>
        </p:spPr>
        <p:txBody>
          <a:bodyPr>
            <a:noAutofit/>
          </a:bodyPr>
          <a:lstStyle/>
          <a:p>
            <a:r>
              <a:rPr lang="de-CH" sz="4800" dirty="0">
                <a:latin typeface="Futura Md BT" panose="020B0602020204020303" pitchFamily="34" charset="0"/>
              </a:rPr>
              <a:t>Bergbau oder Landwirtschaft?</a:t>
            </a:r>
          </a:p>
        </p:txBody>
      </p:sp>
      <p:sp>
        <p:nvSpPr>
          <p:cNvPr id="8" name="Rectangle 2">
            <a:extLst>
              <a:ext uri="{FF2B5EF4-FFF2-40B4-BE49-F238E27FC236}">
                <a16:creationId xmlns:a16="http://schemas.microsoft.com/office/drawing/2014/main" id="{8E16EBB3-E560-D04A-8DCE-8CB896E1214F}"/>
              </a:ext>
            </a:extLst>
          </p:cNvPr>
          <p:cNvSpPr>
            <a:spLocks noChangeArrowheads="1"/>
          </p:cNvSpPr>
          <p:nvPr/>
        </p:nvSpPr>
        <p:spPr bwMode="auto">
          <a:xfrm flipV="1">
            <a:off x="1098060" y="2286830"/>
            <a:ext cx="98816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5" name="Grafik 4" descr="Ein Bild, das Essen, Licht, grün, Gericht enthält.&#10;&#10;Automatisch generierte Beschreibung">
            <a:extLst>
              <a:ext uri="{FF2B5EF4-FFF2-40B4-BE49-F238E27FC236}">
                <a16:creationId xmlns:a16="http://schemas.microsoft.com/office/drawing/2014/main" id="{4389F563-5738-4A44-9014-5C13DFC5B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453" y="1370456"/>
            <a:ext cx="7487094" cy="5291259"/>
          </a:xfrm>
          <a:prstGeom prst="rect">
            <a:avLst/>
          </a:prstGeom>
        </p:spPr>
      </p:pic>
      <p:pic>
        <p:nvPicPr>
          <p:cNvPr id="6" name="Grafik 5" descr="Ein Bild, das grün, drinnen enthält.&#10;&#10;Automatisch generierte Beschreibung">
            <a:extLst>
              <a:ext uri="{FF2B5EF4-FFF2-40B4-BE49-F238E27FC236}">
                <a16:creationId xmlns:a16="http://schemas.microsoft.com/office/drawing/2014/main" id="{91B472F5-6D0A-1742-BCF3-A942F72BEF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2875421"/>
            <a:ext cx="3600400" cy="2700300"/>
          </a:xfrm>
          <a:prstGeom prst="rect">
            <a:avLst/>
          </a:prstGeom>
        </p:spPr>
      </p:pic>
    </p:spTree>
    <p:extLst>
      <p:ext uri="{BB962C8B-B14F-4D97-AF65-F5344CB8AC3E}">
        <p14:creationId xmlns:p14="http://schemas.microsoft.com/office/powerpoint/2010/main" val="263298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8E16EBB3-E560-D04A-8DCE-8CB896E1214F}"/>
              </a:ext>
            </a:extLst>
          </p:cNvPr>
          <p:cNvSpPr>
            <a:spLocks noChangeArrowheads="1"/>
          </p:cNvSpPr>
          <p:nvPr/>
        </p:nvSpPr>
        <p:spPr bwMode="auto">
          <a:xfrm flipV="1">
            <a:off x="1098060" y="2286830"/>
            <a:ext cx="98816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5" name="Grafik 4" descr="Ein Bild, das Essen, Licht, grün, Gericht enthält.&#10;&#10;Automatisch generierte Beschreibung">
            <a:extLst>
              <a:ext uri="{FF2B5EF4-FFF2-40B4-BE49-F238E27FC236}">
                <a16:creationId xmlns:a16="http://schemas.microsoft.com/office/drawing/2014/main" id="{4389F563-5738-4A44-9014-5C13DFC5B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453" y="1370456"/>
            <a:ext cx="7487094" cy="5291259"/>
          </a:xfrm>
          <a:prstGeom prst="rect">
            <a:avLst/>
          </a:prstGeom>
        </p:spPr>
      </p:pic>
      <p:pic>
        <p:nvPicPr>
          <p:cNvPr id="4" name="Grafik 3" descr="Ein Bild, das Kochen enthält.&#10;&#10;Automatisch generierte Beschreibung">
            <a:extLst>
              <a:ext uri="{FF2B5EF4-FFF2-40B4-BE49-F238E27FC236}">
                <a16:creationId xmlns:a16="http://schemas.microsoft.com/office/drawing/2014/main" id="{09CFBB91-F346-A64E-9677-5EE0807A9A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44" t="26443" r="39859" b="26039"/>
          <a:stretch/>
        </p:blipFill>
        <p:spPr>
          <a:xfrm>
            <a:off x="418342" y="1370456"/>
            <a:ext cx="1359436" cy="1338465"/>
          </a:xfrm>
          <a:prstGeom prst="rect">
            <a:avLst/>
          </a:prstGeom>
        </p:spPr>
      </p:pic>
      <p:sp>
        <p:nvSpPr>
          <p:cNvPr id="7" name="Titel 1">
            <a:extLst>
              <a:ext uri="{FF2B5EF4-FFF2-40B4-BE49-F238E27FC236}">
                <a16:creationId xmlns:a16="http://schemas.microsoft.com/office/drawing/2014/main" id="{66A51548-41A4-81E7-59F0-7661ED2C0ADF}"/>
              </a:ext>
            </a:extLst>
          </p:cNvPr>
          <p:cNvSpPr txBox="1">
            <a:spLocks/>
          </p:cNvSpPr>
          <p:nvPr/>
        </p:nvSpPr>
        <p:spPr>
          <a:xfrm>
            <a:off x="-27449" y="196285"/>
            <a:ext cx="9505056"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CH" sz="4800" dirty="0">
                <a:latin typeface="Futura Md BT" panose="020B0602020204020303" pitchFamily="34" charset="0"/>
              </a:rPr>
              <a:t>Bergbau oder Landwirtschaft?</a:t>
            </a:r>
          </a:p>
        </p:txBody>
      </p:sp>
      <p:pic>
        <p:nvPicPr>
          <p:cNvPr id="9" name="Grafik 5" descr="Ein Bild, das grün, drinnen enthält.&#10;&#10;Automatisch generierte Beschreibung">
            <a:extLst>
              <a:ext uri="{FF2B5EF4-FFF2-40B4-BE49-F238E27FC236}">
                <a16:creationId xmlns:a16="http://schemas.microsoft.com/office/drawing/2014/main" id="{44EB3FE6-67D2-D73E-5059-ADE1C48A01E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0833"/>
          <a:stretch/>
        </p:blipFill>
        <p:spPr>
          <a:xfrm>
            <a:off x="2771800" y="2875421"/>
            <a:ext cx="3600400" cy="1057635"/>
          </a:xfrm>
          <a:prstGeom prst="rect">
            <a:avLst/>
          </a:prstGeom>
        </p:spPr>
      </p:pic>
    </p:spTree>
    <p:extLst>
      <p:ext uri="{BB962C8B-B14F-4D97-AF65-F5344CB8AC3E}">
        <p14:creationId xmlns:p14="http://schemas.microsoft.com/office/powerpoint/2010/main" val="80845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1395</Words>
  <Application>Microsoft Office PowerPoint</Application>
  <PresentationFormat>Bildschirmpräsentation (4:3)</PresentationFormat>
  <Paragraphs>106</Paragraphs>
  <Slides>19</Slides>
  <Notes>19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Calibri</vt:lpstr>
      <vt:lpstr>Courier New</vt:lpstr>
      <vt:lpstr>Futura Md BT</vt:lpstr>
      <vt:lpstr>Larissa</vt:lpstr>
      <vt:lpstr>MINANGA – ein Strategiespiel</vt:lpstr>
      <vt:lpstr>Spiel zu den Herausforderungen rund um den Bergbau und den Einsatz für Menschenrechte</vt:lpstr>
      <vt:lpstr>Ziel des Spiels</vt:lpstr>
      <vt:lpstr>12 Bodenschätze zur Auswahl</vt:lpstr>
      <vt:lpstr>12 Bodenschätze zur Auswahl</vt:lpstr>
      <vt:lpstr>Beispiel: Dorf mit Gold</vt:lpstr>
      <vt:lpstr>Beispiel: Dorf mit Gold</vt:lpstr>
      <vt:lpstr>Bergbau oder Landwirtschaft?</vt:lpstr>
      <vt:lpstr>PowerPoint-Präsentation</vt:lpstr>
      <vt:lpstr>Ziel: Menschenrechte im Dorf verwirklichen</vt:lpstr>
      <vt:lpstr>Marktpreise für Bodenschätze ändern laufend</vt:lpstr>
      <vt:lpstr>Punkte zählen</vt:lpstr>
      <vt:lpstr>Landwirtschaftsfelder zurückgewinnen/renaturieren</vt:lpstr>
      <vt:lpstr>PowerPoint-Präsentation</vt:lpstr>
      <vt:lpstr>Spielfeld vor Spielstart</vt:lpstr>
      <vt:lpstr>Spielrunde</vt:lpstr>
      <vt:lpstr>Spiel - Ende</vt:lpstr>
      <vt:lpstr>Erste Reflexion</vt:lpstr>
      <vt:lpstr>Vertiefte Reflexion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SIKH-Religion / Sikhismus</dc:title>
  <dc:creator>KSALP;Buehlmann Benno (Lehrperson)</dc:creator>
  <cp:lastModifiedBy>Rampini Jules</cp:lastModifiedBy>
  <cp:revision>105</cp:revision>
  <cp:lastPrinted>2022-08-16T05:56:56Z</cp:lastPrinted>
  <dcterms:created xsi:type="dcterms:W3CDTF">2021-09-15T05:15:30Z</dcterms:created>
  <dcterms:modified xsi:type="dcterms:W3CDTF">2022-11-15T14:30:08Z</dcterms:modified>
</cp:coreProperties>
</file>